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0" r:id="rId4"/>
    <p:sldId id="269" r:id="rId5"/>
    <p:sldId id="266" r:id="rId6"/>
    <p:sldId id="271" r:id="rId7"/>
    <p:sldId id="272" r:id="rId8"/>
    <p:sldId id="273" r:id="rId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4660"/>
  </p:normalViewPr>
  <p:slideViewPr>
    <p:cSldViewPr>
      <p:cViewPr varScale="1">
        <p:scale>
          <a:sx n="111" d="100"/>
          <a:sy n="111" d="100"/>
        </p:scale>
        <p:origin x="-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1"/>
          </a:xfrm>
          <a:prstGeom prst="rect">
            <a:avLst/>
          </a:prstGeom>
        </p:spPr>
        <p:txBody>
          <a:bodyPr vert="horz" lIns="92364" tIns="46182" rIns="92364" bIns="4618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1"/>
          </a:xfrm>
          <a:prstGeom prst="rect">
            <a:avLst/>
          </a:prstGeom>
        </p:spPr>
        <p:txBody>
          <a:bodyPr vert="horz" lIns="92364" tIns="46182" rIns="92364" bIns="46182" rtlCol="0"/>
          <a:lstStyle>
            <a:lvl1pPr algn="r">
              <a:defRPr sz="1200"/>
            </a:lvl1pPr>
          </a:lstStyle>
          <a:p>
            <a:fld id="{02ACAEEE-BA07-4AB0-9272-D176ECD0702D}" type="datetimeFigureOut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64" tIns="46182" rIns="92364" bIns="4618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2364" tIns="46182" rIns="92364" bIns="4618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1"/>
          </a:xfrm>
          <a:prstGeom prst="rect">
            <a:avLst/>
          </a:prstGeom>
        </p:spPr>
        <p:txBody>
          <a:bodyPr vert="horz" lIns="92364" tIns="46182" rIns="92364" bIns="4618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1"/>
          </a:xfrm>
          <a:prstGeom prst="rect">
            <a:avLst/>
          </a:prstGeom>
        </p:spPr>
        <p:txBody>
          <a:bodyPr vert="horz" lIns="92364" tIns="46182" rIns="92364" bIns="46182" rtlCol="0" anchor="b"/>
          <a:lstStyle>
            <a:lvl1pPr algn="r">
              <a:defRPr sz="1200"/>
            </a:lvl1pPr>
          </a:lstStyle>
          <a:p>
            <a:fld id="{16F1A97B-EFE0-4945-B36B-F2BB01084B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206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1A97B-EFE0-4945-B36B-F2BB01084B4E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1A97B-EFE0-4945-B36B-F2BB01084B4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1A97B-EFE0-4945-B36B-F2BB01084B4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1A97B-EFE0-4945-B36B-F2BB01084B4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747F-BCE2-4BB0-9492-3174C855B969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C76-7B78-4D5A-9DE2-110F8402E16F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5084-7E8F-4120-805B-8B4EFAE05D3A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6346-3DA3-41BD-8608-C97FD6A0D248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8185B-9741-4C92-B36F-A3440D7548C4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EDAE1-C213-43B2-AF80-3C49CE9CBE6A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A482-BF2E-49A3-80BD-C44A422BA7B1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D206-EDCC-45AC-B33B-180006ACFAB0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14D3-A9D2-4F73-9BEB-BEC365629F6E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54AF-DCEB-4561-8035-D27047FBCA39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80B4B-C505-481A-99AF-177E585DFEF0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6251A-9831-470A-94C5-788818118556}" type="datetime1">
              <a:rPr lang="ko-KR" altLang="en-US" smtClean="0"/>
              <a:pPr/>
              <a:t>2016-12-29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037D8-F6B8-454A-A1CD-650EA9D383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9.jpeg"/><Relationship Id="rId7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500174"/>
            <a:ext cx="914403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-32" y="3857628"/>
            <a:ext cx="9144032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571481" y="1762772"/>
            <a:ext cx="2429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400" b="1" dirty="0" smtClean="0"/>
              <a:t>4K to FHD Down Scaling  </a:t>
            </a:r>
          </a:p>
          <a:p>
            <a:pPr algn="ctr"/>
            <a:r>
              <a:rPr lang="en-US" altLang="ko-KR" sz="1400" b="1" dirty="0" smtClean="0"/>
              <a:t>/ 4K Medial Player</a:t>
            </a:r>
            <a:endParaRPr lang="ko-KR" altLang="en-US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452320" y="2492896"/>
            <a:ext cx="1511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i="1" dirty="0" smtClean="0">
                <a:latin typeface="Franklin Gothic Heavy" pitchFamily="34" charset="0"/>
              </a:rPr>
              <a:t>MSMC-UDS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30731" y="3314642"/>
            <a:ext cx="998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000" b="1" dirty="0" smtClean="0"/>
              <a:t>사용자 설명서</a:t>
            </a:r>
            <a:endParaRPr lang="en-US" altLang="ko-KR" sz="1000" b="1" dirty="0" smtClean="0"/>
          </a:p>
          <a:p>
            <a:pPr algn="r"/>
            <a:r>
              <a:rPr lang="en-US" altLang="ko-KR" sz="1000" b="1" dirty="0" smtClean="0"/>
              <a:t>Edition </a:t>
            </a:r>
            <a:r>
              <a:rPr lang="en-US" altLang="ko-KR" sz="1000" b="1" dirty="0" smtClean="0"/>
              <a:t>2A</a:t>
            </a:r>
            <a:endParaRPr lang="ko-KR" altLang="en-US" sz="1000" b="1" dirty="0"/>
          </a:p>
        </p:txBody>
      </p:sp>
      <p:sp>
        <p:nvSpPr>
          <p:cNvPr id="23" name="직사각형 22"/>
          <p:cNvSpPr/>
          <p:nvPr/>
        </p:nvSpPr>
        <p:spPr>
          <a:xfrm>
            <a:off x="5500694" y="2285992"/>
            <a:ext cx="3643306" cy="4571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79929" y="5631051"/>
            <a:ext cx="10422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&lt;MSMC-UDS</a:t>
            </a:r>
            <a:r>
              <a:rPr lang="en-US" altLang="ko-KR" sz="900" dirty="0" smtClean="0"/>
              <a:t>&gt;</a:t>
            </a:r>
            <a:endParaRPr lang="ko-KR" altLang="en-US" sz="900" dirty="0"/>
          </a:p>
        </p:txBody>
      </p:sp>
      <p:pic>
        <p:nvPicPr>
          <p:cNvPr id="3075" name="Picture 3" descr="C:\Users\Administrator\Desktop\uds\JPG_161114_MSMC-UDS_Rendering.126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984587"/>
            <a:ext cx="2110685" cy="34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581127"/>
            <a:ext cx="2088016" cy="328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-32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91" y="8768"/>
            <a:ext cx="49244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b="1" smtClean="0"/>
              <a:t>목차</a:t>
            </a:r>
            <a:endParaRPr lang="ko-KR" altLang="en-US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785918" y="6549157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dirty="0" smtClean="0">
                <a:latin typeface="Arial Black" pitchFamily="34" charset="0"/>
              </a:rPr>
              <a:t>Page 1</a:t>
            </a:r>
            <a:endParaRPr lang="ko-KR" altLang="en-US" sz="800" b="1" dirty="0">
              <a:latin typeface="Arial Black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-32" y="692696"/>
            <a:ext cx="413998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000" smtClean="0">
                <a:latin typeface="+mj-lt"/>
              </a:rPr>
              <a:t>제품의 구성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000" smtClean="0">
                <a:latin typeface="+mj-lt"/>
              </a:rPr>
              <a:t>사용자 주의사항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000" smtClean="0">
                <a:latin typeface="+mj-lt"/>
              </a:rPr>
              <a:t>제품 설명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000" smtClean="0">
                <a:latin typeface="+mj-lt"/>
              </a:rPr>
              <a:t>각 부분의 명칭과 기능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000" smtClean="0">
                <a:latin typeface="+mj-lt"/>
              </a:rPr>
              <a:t>제품 사양</a:t>
            </a:r>
            <a:r>
              <a:rPr lang="en-US" altLang="ko-KR" sz="1000" smtClean="0">
                <a:latin typeface="+mj-lt"/>
              </a:rPr>
              <a:t> </a:t>
            </a: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000" smtClean="0">
                <a:latin typeface="+mj-lt"/>
              </a:rPr>
              <a:t>제품 사용방법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000" smtClean="0">
                <a:latin typeface="+mj-lt"/>
              </a:rPr>
              <a:t>제품 구성도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eriod"/>
            </a:pPr>
            <a:r>
              <a:rPr lang="en-US" altLang="ko-KR" sz="1000" smtClean="0">
                <a:latin typeface="+mj-lt"/>
              </a:rPr>
              <a:t>USB </a:t>
            </a:r>
            <a:r>
              <a:rPr lang="ko-KR" altLang="en-US" sz="1000" smtClean="0">
                <a:latin typeface="+mj-lt"/>
              </a:rPr>
              <a:t>파일 선택메뉴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eriod"/>
            </a:pPr>
            <a:r>
              <a:rPr lang="en-US" altLang="ko-KR" sz="1000" smtClean="0">
                <a:latin typeface="+mj-lt"/>
              </a:rPr>
              <a:t>Set Up </a:t>
            </a:r>
            <a:r>
              <a:rPr lang="ko-KR" altLang="en-US" sz="1000" smtClean="0">
                <a:latin typeface="+mj-lt"/>
              </a:rPr>
              <a:t>화면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000" smtClean="0">
                <a:latin typeface="+mj-lt"/>
              </a:rPr>
              <a:t>고객 서비스</a:t>
            </a: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endParaRPr lang="ko-KR" altLang="en-US" sz="1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932040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939631" y="8768"/>
            <a:ext cx="1668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dirty="0" smtClean="0"/>
              <a:t>Chapter 1. </a:t>
            </a:r>
            <a:r>
              <a:rPr lang="ko-KR" altLang="en-US" sz="1200" b="1" dirty="0" smtClean="0"/>
              <a:t>제품 구성</a:t>
            </a:r>
            <a:endParaRPr lang="ko-KR" altLang="en-US" sz="1200" b="1" dirty="0"/>
          </a:p>
        </p:txBody>
      </p:sp>
      <p:pic>
        <p:nvPicPr>
          <p:cNvPr id="7" name="그림 6" descr="stock-vector-hdmi-cable-4748232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6322" y="2213984"/>
            <a:ext cx="995369" cy="1143008"/>
          </a:xfrm>
          <a:prstGeom prst="rect">
            <a:avLst/>
          </a:prstGeom>
        </p:spPr>
      </p:pic>
      <p:pic>
        <p:nvPicPr>
          <p:cNvPr id="8" name="그림 7" descr="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2116" y="5157192"/>
            <a:ext cx="1571604" cy="421208"/>
          </a:xfrm>
          <a:prstGeom prst="rect">
            <a:avLst/>
          </a:prstGeom>
        </p:spPr>
      </p:pic>
      <p:pic>
        <p:nvPicPr>
          <p:cNvPr id="9" name="그림 8" descr="KakaoTalk_20161014_1730585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60768" y="2257136"/>
            <a:ext cx="1428760" cy="2540016"/>
          </a:xfrm>
          <a:prstGeom prst="rect">
            <a:avLst/>
          </a:prstGeom>
        </p:spPr>
      </p:pic>
      <p:pic>
        <p:nvPicPr>
          <p:cNvPr id="10" name="그림 9" descr="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62424" y="6056807"/>
            <a:ext cx="957240" cy="385689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4925087" y="431368"/>
            <a:ext cx="41399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/>
            <a:r>
              <a:rPr lang="en-US" altLang="ko-KR" sz="1000" dirty="0" smtClean="0">
                <a:latin typeface="+mj-lt"/>
              </a:rPr>
              <a:t>1-1. MSMC-UDS </a:t>
            </a: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/>
            <a:r>
              <a:rPr lang="en-US" altLang="ko-KR" sz="1000" dirty="0" smtClean="0">
                <a:latin typeface="+mj-lt"/>
              </a:rPr>
              <a:t>  MSMC-UDS </a:t>
            </a:r>
            <a:r>
              <a:rPr lang="ko-KR" altLang="en-US" sz="1000" dirty="0" smtClean="0">
                <a:latin typeface="+mj-lt"/>
              </a:rPr>
              <a:t>본체 </a:t>
            </a:r>
            <a:r>
              <a:rPr lang="en-US" altLang="ko-KR" sz="1000" dirty="0" smtClean="0">
                <a:latin typeface="+mj-lt"/>
              </a:rPr>
              <a:t>1</a:t>
            </a:r>
            <a:r>
              <a:rPr lang="ko-KR" altLang="en-US" sz="1000" dirty="0" smtClean="0">
                <a:latin typeface="+mj-lt"/>
              </a:rPr>
              <a:t>대</a:t>
            </a:r>
            <a:endParaRPr lang="en-US" altLang="ko-KR" sz="1000" dirty="0" smtClean="0">
              <a:latin typeface="+mj-lt"/>
            </a:endParaRPr>
          </a:p>
          <a:p>
            <a:pPr marL="228600" indent="-228600"/>
            <a:endParaRPr lang="en-US" altLang="ko-KR" sz="1000" dirty="0" smtClean="0">
              <a:latin typeface="+mj-lt"/>
            </a:endParaRPr>
          </a:p>
          <a:p>
            <a:pPr marL="228600" indent="-228600"/>
            <a:r>
              <a:rPr lang="en-US" altLang="ko-KR" sz="1000" dirty="0" smtClean="0">
                <a:latin typeface="+mj-lt"/>
              </a:rPr>
              <a:t>1-2. HDMI </a:t>
            </a:r>
            <a:r>
              <a:rPr lang="ko-KR" altLang="en-US" sz="1000" dirty="0" smtClean="0">
                <a:latin typeface="+mj-lt"/>
              </a:rPr>
              <a:t>인증 </a:t>
            </a:r>
            <a:r>
              <a:rPr lang="en-US" altLang="ko-KR" sz="1000" dirty="0" smtClean="0">
                <a:latin typeface="+mj-lt"/>
              </a:rPr>
              <a:t>PREMIUM </a:t>
            </a:r>
            <a:r>
              <a:rPr lang="en-US" altLang="ko-KR" sz="1000" smtClean="0">
                <a:latin typeface="+mj-lt"/>
              </a:rPr>
              <a:t>HDMI CABLE </a:t>
            </a:r>
            <a:r>
              <a:rPr lang="en-US" altLang="ko-KR" sz="1000" dirty="0" smtClean="0">
                <a:latin typeface="+mj-lt"/>
              </a:rPr>
              <a:t>3M : 2</a:t>
            </a:r>
            <a:r>
              <a:rPr lang="ko-KR" altLang="en-US" sz="1000" dirty="0">
                <a:latin typeface="+mj-lt"/>
              </a:rPr>
              <a:t>개</a:t>
            </a:r>
            <a:endParaRPr lang="en-US" altLang="ko-KR" sz="1000" dirty="0" smtClean="0">
              <a:latin typeface="+mj-lt"/>
            </a:endParaRPr>
          </a:p>
          <a:p>
            <a:pPr marL="228600" indent="-228600"/>
            <a:r>
              <a:rPr lang="en-US" altLang="ko-KR" sz="1000" dirty="0" smtClean="0">
                <a:latin typeface="+mj-lt"/>
              </a:rPr>
              <a:t>      RS-232C </a:t>
            </a:r>
            <a:r>
              <a:rPr lang="ko-KR" altLang="en-US" sz="1000" dirty="0" smtClean="0">
                <a:latin typeface="+mj-lt"/>
              </a:rPr>
              <a:t>통신 케이블 </a:t>
            </a:r>
            <a:r>
              <a:rPr lang="en-US" altLang="ko-KR" sz="1000" dirty="0" smtClean="0">
                <a:latin typeface="+mj-lt"/>
              </a:rPr>
              <a:t>: 1</a:t>
            </a:r>
            <a:r>
              <a:rPr lang="ko-KR" altLang="en-US" sz="1000" dirty="0" smtClean="0">
                <a:latin typeface="+mj-lt"/>
              </a:rPr>
              <a:t>개</a:t>
            </a:r>
            <a:endParaRPr lang="en-US" altLang="ko-KR" sz="1000" dirty="0" smtClean="0">
              <a:latin typeface="+mj-lt"/>
            </a:endParaRPr>
          </a:p>
          <a:p>
            <a:pPr marL="228600" indent="-228600"/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/>
            <a:r>
              <a:rPr lang="en-US" altLang="ko-KR" sz="1000" dirty="0" smtClean="0">
                <a:latin typeface="+mj-lt"/>
              </a:rPr>
              <a:t>1-3. DC 12V-3A </a:t>
            </a:r>
            <a:r>
              <a:rPr lang="ko-KR" altLang="en-US" sz="1000" dirty="0" smtClean="0">
                <a:latin typeface="+mj-lt"/>
              </a:rPr>
              <a:t>어댑터</a:t>
            </a:r>
            <a:r>
              <a:rPr lang="en-US" altLang="ko-KR" sz="1000" dirty="0" smtClean="0">
                <a:latin typeface="+mj-lt"/>
              </a:rPr>
              <a:t> 1ea</a:t>
            </a: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/>
            <a:r>
              <a:rPr lang="en-US" altLang="ko-KR" sz="1000" dirty="0" smtClean="0">
                <a:latin typeface="+mj-lt"/>
              </a:rPr>
              <a:t>1-4. </a:t>
            </a:r>
            <a:r>
              <a:rPr lang="ko-KR" altLang="en-US" sz="1000" dirty="0" smtClean="0">
                <a:latin typeface="+mj-lt"/>
              </a:rPr>
              <a:t>제품 설명서 </a:t>
            </a:r>
            <a:r>
              <a:rPr lang="en-US" altLang="ko-KR" sz="1000" dirty="0" smtClean="0">
                <a:latin typeface="+mj-lt"/>
              </a:rPr>
              <a:t>1ea</a:t>
            </a: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pPr marL="228600" indent="-228600">
              <a:buAutoNum type="arabicPeriod"/>
            </a:pPr>
            <a:endParaRPr lang="en-US" altLang="ko-KR" sz="1000" dirty="0" smtClean="0">
              <a:latin typeface="+mj-lt"/>
            </a:endParaRPr>
          </a:p>
          <a:p>
            <a:endParaRPr lang="ko-KR" altLang="en-US" sz="1000" dirty="0" smtClean="0">
              <a:latin typeface="+mj-lt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929190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786578" y="6540365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2</a:t>
            </a:r>
            <a:endParaRPr lang="ko-KR" altLang="en-US" sz="800" b="1" dirty="0">
              <a:latin typeface="Arial Black" pitchFamily="34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-32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785918" y="6549157"/>
            <a:ext cx="636713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13</a:t>
            </a:r>
            <a:endParaRPr lang="ko-KR" altLang="en-US" sz="800" b="1" dirty="0">
              <a:latin typeface="Arial Black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1538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5496" y="8768"/>
            <a:ext cx="65594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Memo</a:t>
            </a:r>
            <a:endParaRPr lang="ko-KR" altLang="en-US" sz="12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525" y="764704"/>
            <a:ext cx="3733839" cy="5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-32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91" y="8768"/>
            <a:ext cx="218450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Chapter 2. </a:t>
            </a:r>
            <a:r>
              <a:rPr lang="ko-KR" altLang="en-US" sz="1200" b="1" dirty="0" smtClean="0"/>
              <a:t>사용자 주의 사항</a:t>
            </a:r>
            <a:endParaRPr lang="ko-KR" altLang="en-US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785918" y="6549157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dirty="0" smtClean="0">
                <a:latin typeface="Arial Black" pitchFamily="34" charset="0"/>
              </a:rPr>
              <a:t>Page 3</a:t>
            </a:r>
            <a:endParaRPr lang="ko-KR" altLang="en-US" sz="800" b="1" dirty="0">
              <a:latin typeface="Arial Black" pitchFamily="34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0" y="642918"/>
            <a:ext cx="4143372" cy="345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2-1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매뉴얼에 기술되어 있지 않는 한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해체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분해 하지 마십시오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 </a:t>
            </a:r>
          </a:p>
          <a:p>
            <a:r>
              <a:rPr lang="en-US" altLang="ko-KR" sz="95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-2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전원 코드를 분리할 때는 분배기의 장비 전면의 파워스위치를 끈 후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코드를 잘 잡고 분리 해 주세요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-3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장비를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On/Off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할 때에는 항상 전면의 전원 스위치를 사용해 주세요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-4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전원 코드를 손상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가공하거나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무리하게 구부리거나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비틀거나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잡아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당기거나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틈 사이에 끼우거나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가열하거나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또는 열기구에 접하지 </a:t>
            </a:r>
            <a:r>
              <a:rPr lang="ko-KR" altLang="en-US" sz="950" dirty="0" err="1" smtClean="0">
                <a:latin typeface="맑은 고딕" pitchFamily="50" charset="-127"/>
                <a:ea typeface="맑은 고딕" pitchFamily="50" charset="-127"/>
              </a:rPr>
              <a:t>않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950" dirty="0" err="1" smtClean="0">
                <a:latin typeface="맑은 고딕" pitchFamily="50" charset="-127"/>
                <a:ea typeface="맑은 고딕" pitchFamily="50" charset="-127"/>
              </a:rPr>
              <a:t>도록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하고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콘센트 끼우는 부분이 헐거울 때에는 사용하지 마세요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-5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안전을 위하여 장비를 장시간 사용하지 않을 경우에는 파워플러그를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뽑아 주세요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95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-6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제품에 액체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가연성 물질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금속성 물질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자석 등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을 가까이 하지 마세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요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-7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장비 위에 무거운 것을 올려 놓지 마세요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-8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강한 충격 및 진동은 고장의 원인이 될 수 있습니다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-9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제품 설치 시 안정된 장소를 선택하고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수직으로 세워서 설치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또는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동작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하지 마세요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   </a:t>
            </a:r>
            <a:endParaRPr lang="ko-KR" altLang="en-US" sz="9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929190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6786578" y="6540365"/>
            <a:ext cx="636713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12</a:t>
            </a:r>
            <a:endParaRPr lang="ko-KR" altLang="en-US" sz="800" b="1">
              <a:latin typeface="Arial Black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929222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4924420" y="8768"/>
            <a:ext cx="65594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Memo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4929222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4929190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786578" y="6540365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</a:t>
            </a:r>
            <a:r>
              <a:rPr lang="en-US" altLang="ko-KR" sz="800" b="1">
                <a:latin typeface="Arial Black" pitchFamily="34" charset="0"/>
              </a:rPr>
              <a:t>4</a:t>
            </a:r>
            <a:endParaRPr lang="ko-KR" altLang="en-US" sz="800" b="1">
              <a:latin typeface="Arial Black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65375" y="8768"/>
            <a:ext cx="1668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Chapter 3. </a:t>
            </a:r>
            <a:r>
              <a:rPr lang="ko-KR" altLang="en-US" sz="1200" b="1" dirty="0" smtClean="0"/>
              <a:t>제품 설명</a:t>
            </a:r>
            <a:endParaRPr lang="ko-KR" altLang="en-US" sz="1200" b="1" dirty="0"/>
          </a:p>
        </p:txBody>
      </p:sp>
      <p:sp>
        <p:nvSpPr>
          <p:cNvPr id="38" name="직사각형 37"/>
          <p:cNvSpPr/>
          <p:nvPr/>
        </p:nvSpPr>
        <p:spPr>
          <a:xfrm>
            <a:off x="4929190" y="610160"/>
            <a:ext cx="4214810" cy="3577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50" b="1" smtClean="0">
                <a:latin typeface="맑은 고딕" pitchFamily="50" charset="-127"/>
                <a:ea typeface="맑은 고딕" pitchFamily="50" charset="-127"/>
              </a:rPr>
              <a:t>3-1</a:t>
            </a:r>
            <a:r>
              <a:rPr lang="en-US" altLang="ko-KR" sz="950" b="1" dirty="0" smtClean="0">
                <a:latin typeface="맑은 고딕" pitchFamily="50" charset="-127"/>
                <a:ea typeface="맑은 고딕" pitchFamily="50" charset="-127"/>
              </a:rPr>
              <a:t>. MSMC-UDS</a:t>
            </a:r>
            <a:r>
              <a:rPr lang="ko-KR" altLang="en-US" sz="950" b="1" dirty="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950" b="1" dirty="0" smtClean="0">
                <a:latin typeface="맑은 고딕" pitchFamily="50" charset="-127"/>
                <a:ea typeface="맑은 고딕" pitchFamily="50" charset="-127"/>
              </a:rPr>
              <a:t>Signal Down Scaling </a:t>
            </a:r>
            <a:r>
              <a:rPr lang="ko-KR" altLang="en-US" sz="950" b="1" dirty="0" smtClean="0">
                <a:latin typeface="맑은 고딕" pitchFamily="50" charset="-127"/>
                <a:ea typeface="맑은 고딕" pitchFamily="50" charset="-127"/>
              </a:rPr>
              <a:t>기능과 </a:t>
            </a:r>
            <a:r>
              <a:rPr lang="en-US" altLang="ko-KR" sz="950" b="1" smtClean="0">
                <a:latin typeface="맑은 고딕" pitchFamily="50" charset="-127"/>
                <a:ea typeface="맑은 고딕" pitchFamily="50" charset="-127"/>
              </a:rPr>
              <a:t>4K Media (Up Scaling) Player </a:t>
            </a:r>
            <a:r>
              <a:rPr lang="ko-KR" altLang="en-US" sz="950" b="1" smtClean="0">
                <a:latin typeface="맑은 고딕" pitchFamily="50" charset="-127"/>
                <a:ea typeface="맑은 고딕" pitchFamily="50" charset="-127"/>
              </a:rPr>
              <a:t>기능을 </a:t>
            </a:r>
            <a:r>
              <a:rPr lang="ko-KR" altLang="en-US" sz="950" b="1" dirty="0" smtClean="0">
                <a:latin typeface="맑은 고딕" pitchFamily="50" charset="-127"/>
                <a:ea typeface="맑은 고딕" pitchFamily="50" charset="-127"/>
              </a:rPr>
              <a:t>지원합니다</a:t>
            </a:r>
            <a:r>
              <a:rPr lang="en-US" altLang="ko-KR" sz="950" b="1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4K(3840x2160)/60Hz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입력되는 영상을 받아서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Signal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을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Down Scaling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하여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FHD(1920x1080)/60Hz </a:t>
            </a:r>
            <a:r>
              <a:rPr lang="ko-KR" altLang="en-US" sz="950" dirty="0">
                <a:latin typeface="맑은 고딕" pitchFamily="50" charset="-127"/>
                <a:ea typeface="맑은 고딕" pitchFamily="50" charset="-127"/>
              </a:rPr>
              <a:t>로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출력이 가능합니다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 </a:t>
            </a: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4K/60Hz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외에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4K/50Hz, 4K/30Hz, 4K/25Hz, 4K/24Hz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해상도를 입력 받아서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Down Scaling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하여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FHD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해상도로 출력이 가능합니다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또한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Media Player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기능을 지원합니다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USB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에 저장된 동영상을 제품 </a:t>
            </a:r>
            <a:r>
              <a:rPr lang="ko-KR" altLang="en-US" sz="950" smtClean="0">
                <a:latin typeface="맑은 고딕" pitchFamily="50" charset="-127"/>
                <a:ea typeface="맑은 고딕" pitchFamily="50" charset="-127"/>
              </a:rPr>
              <a:t>전면의 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4K/60Hz </a:t>
            </a:r>
            <a:r>
              <a:rPr lang="en-US" altLang="ko-KR" sz="950">
                <a:latin typeface="맑은 고딕" pitchFamily="50" charset="-127"/>
                <a:ea typeface="맑은 고딕" pitchFamily="50" charset="-127"/>
              </a:rPr>
              <a:t>(Up Scaling)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, 1080i,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720P, 480P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50" smtClean="0">
                <a:latin typeface="맑은 고딕" pitchFamily="50" charset="-127"/>
                <a:ea typeface="맑은 고딕" pitchFamily="50" charset="-127"/>
              </a:rPr>
              <a:t>중 하나를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선택하여 출력이 가능합니다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*USB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에는 </a:t>
            </a:r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Max 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해상도 </a:t>
            </a:r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FHD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의 파일영상을 넣어 </a:t>
            </a:r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4K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로 </a:t>
            </a:r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Up Scaling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하는 </a:t>
            </a:r>
            <a:r>
              <a:rPr lang="ko-KR" altLang="en-US" sz="8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기능만</a:t>
            </a:r>
            <a:r>
              <a:rPr lang="en-US" altLang="ko-KR" sz="8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사용가능</a:t>
            </a:r>
            <a:r>
              <a:rPr lang="en-US" altLang="ko-KR" sz="8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8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4K 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영상은 </a:t>
            </a:r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USB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에</a:t>
            </a:r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넣어서 재생 안됨</a:t>
            </a:r>
            <a:r>
              <a:rPr lang="en-US" altLang="ko-KR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8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5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95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MSMC-UDS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AV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장비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50" dirty="0" err="1" smtClean="0">
                <a:latin typeface="맑은 고딕" pitchFamily="50" charset="-127"/>
                <a:ea typeface="맑은 고딕" pitchFamily="50" charset="-127"/>
              </a:rPr>
              <a:t>블루레이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, DVD, PS3, X-BOX)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에서 출력되는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4K</a:t>
            </a:r>
          </a:p>
          <a:p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50" smtClean="0">
                <a:latin typeface="맑은 고딕" pitchFamily="50" charset="-127"/>
                <a:ea typeface="맑은 고딕" pitchFamily="50" charset="-127"/>
              </a:rPr>
              <a:t>신호를 받아서 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Down Scaling </a:t>
            </a:r>
            <a:r>
              <a:rPr lang="ko-KR" altLang="en-US" sz="950" smtClean="0">
                <a:latin typeface="맑은 고딕" pitchFamily="50" charset="-127"/>
                <a:ea typeface="맑은 고딕" pitchFamily="50" charset="-127"/>
              </a:rPr>
              <a:t>후 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MSMC-3011 HDMI</a:t>
            </a:r>
            <a:r>
              <a:rPr lang="ko-KR" altLang="en-US" sz="950" smtClean="0">
                <a:latin typeface="맑은 고딕" pitchFamily="50" charset="-127"/>
                <a:ea typeface="맑은 고딕" pitchFamily="50" charset="-127"/>
              </a:rPr>
              <a:t>로 전송합니다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en-US" altLang="ko-KR" sz="950" b="1" smtClean="0">
                <a:latin typeface="맑은 고딕" pitchFamily="50" charset="-127"/>
                <a:ea typeface="맑은 고딕" pitchFamily="50" charset="-127"/>
              </a:rPr>
              <a:t>-2</a:t>
            </a:r>
            <a:r>
              <a:rPr lang="en-US" altLang="ko-KR" sz="95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950" b="1" dirty="0" smtClean="0">
                <a:latin typeface="맑은 고딕" pitchFamily="50" charset="-127"/>
                <a:ea typeface="맑은 고딕" pitchFamily="50" charset="-127"/>
              </a:rPr>
              <a:t>제품의 특징</a:t>
            </a:r>
          </a:p>
          <a:p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- 4K(3840x2160)/60Hz)  to FHD(1920x1080)/60Hz 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다운스케일링 지원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- HDCP 2.2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지원</a:t>
            </a:r>
          </a:p>
          <a:p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- CEC Bypass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지원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- ARC Bypass </a:t>
            </a:r>
            <a:r>
              <a:rPr lang="ko-KR" altLang="en-US" sz="950" dirty="0" smtClean="0">
                <a:latin typeface="맑은 고딕" pitchFamily="50" charset="-127"/>
                <a:ea typeface="맑은 고딕" pitchFamily="50" charset="-127"/>
              </a:rPr>
              <a:t>지원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- 4K </a:t>
            </a:r>
            <a:r>
              <a:rPr lang="en-US" altLang="ko-KR" sz="950" dirty="0" smtClean="0">
                <a:latin typeface="맑은 고딕" pitchFamily="50" charset="-127"/>
                <a:ea typeface="맑은 고딕" pitchFamily="50" charset="-127"/>
              </a:rPr>
              <a:t>Media 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Player </a:t>
            </a:r>
            <a:r>
              <a:rPr lang="ko-KR" altLang="en-US" sz="950" smtClean="0">
                <a:latin typeface="맑은 고딕" pitchFamily="50" charset="-127"/>
                <a:ea typeface="맑은 고딕" pitchFamily="50" charset="-127"/>
              </a:rPr>
              <a:t>지원</a:t>
            </a:r>
            <a:r>
              <a:rPr lang="en-US" altLang="ko-KR" sz="950">
                <a:latin typeface="맑은 고딕" pitchFamily="50" charset="-127"/>
                <a:ea typeface="맑은 고딕" pitchFamily="50" charset="-127"/>
              </a:rPr>
              <a:t> (Up </a:t>
            </a:r>
            <a:r>
              <a:rPr lang="en-US" altLang="ko-KR" sz="950" smtClean="0">
                <a:latin typeface="맑은 고딕" pitchFamily="50" charset="-127"/>
                <a:ea typeface="맑은 고딕" pitchFamily="50" charset="-127"/>
              </a:rPr>
              <a:t>Scaling)</a:t>
            </a:r>
            <a:endParaRPr lang="ko-KR" altLang="en-US" sz="9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950" smtClean="0"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sz="9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1506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888894" y="6540365"/>
            <a:ext cx="636713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11</a:t>
            </a:r>
            <a:endParaRPr lang="ko-KR" altLang="en-US" sz="800" b="1">
              <a:latin typeface="Arial Black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1538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5496" y="8768"/>
            <a:ext cx="191199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Chapter 10. </a:t>
            </a:r>
            <a:r>
              <a:rPr lang="ko-KR" altLang="en-US" sz="1200" b="1" dirty="0" smtClean="0"/>
              <a:t>고객 서비스</a:t>
            </a:r>
            <a:endParaRPr lang="ko-KR" altLang="en-US" sz="1200" b="1" dirty="0"/>
          </a:p>
        </p:txBody>
      </p:sp>
      <p:sp>
        <p:nvSpPr>
          <p:cNvPr id="12" name="직사각형 11"/>
          <p:cNvSpPr/>
          <p:nvPr/>
        </p:nvSpPr>
        <p:spPr>
          <a:xfrm>
            <a:off x="99311" y="610160"/>
            <a:ext cx="421481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smtClean="0">
                <a:latin typeface="맑은 고딕" pitchFamily="50" charset="-127"/>
                <a:ea typeface="맑은 고딕" pitchFamily="50" charset="-127"/>
              </a:rPr>
              <a:t>10-1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고객의 권리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본 회사에서 제조하여 판매하는 제품에 있어 재료나 공정기술에 있어서 결함이 없는 제품에 대해 구입한 날로부터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년 동안 보증하며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구입일로부터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년 동안은 무상서비스를 받으실 수 있습니다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본 보증에 의거하여 서비스를 받기 위해서는 고객은 보증기간이 만료되기 전에 그 결함을 당사에 통보해야 하며 서비스를 받기 위해 적절한 조치를 취해야 합니다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만약 당사 제품이 보증기간 중 고객과실 혹은 천재지변에 의해 결함이 발생했을 경우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결함 제품의 포장 운송비 및 부품비 등 기타 소요 경비는 무상 기간이라도 유상 처리됨을 알려드립니다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smtClean="0">
                <a:latin typeface="맑은 고딕" pitchFamily="50" charset="-127"/>
                <a:ea typeface="맑은 고딕" pitchFamily="50" charset="-127"/>
              </a:rPr>
              <a:t>10-2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유상서비스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고객의 비용부담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에 대한 책임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본 보증은 제품의 부적절한 사용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불충분한 유지보수 및 관리로 발생한 </a:t>
            </a: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결함이나 고장 또는 파손에 대해서는 적용되지 않습니다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당사는 다음 사항에 대해서는 본 보증 하에 서비스를 제공할 의무가 없습니다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1)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제품 사양에 맞지 않게 사용하거나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호환이 되지 않는 장비에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연결하여 고장이 발생하였을 경우 당사 직원 이외의 사람이 제품을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수리 혹은 서비스하여 고장이 발생하였을 경우</a:t>
            </a: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당사에서 직접 공급하지 않은 소모품이나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옵션품을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사용하여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고장이 발생하였을 경우 </a:t>
            </a: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3)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그 외 고객의 과실 및 당사에서 납득하기 어려운 원인으로 인한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결함이 발생하였을 경우천재지변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화재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낙뢰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가스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지진 등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에 의해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  고장이 발생하였을 경우</a:t>
            </a:r>
          </a:p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본 사용설명서 내에 있는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"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제품의 기본이해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안전을 위한 주의사항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)”</a:t>
            </a:r>
          </a:p>
          <a:p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 지키지 않아 고장이 발생하였을 </a:t>
            </a:r>
            <a:r>
              <a:rPr lang="ko-KR" altLang="en-US" sz="1000" smtClean="0">
                <a:latin typeface="맑은 고딕" pitchFamily="50" charset="-127"/>
                <a:ea typeface="맑은 고딕" pitchFamily="50" charset="-127"/>
              </a:rPr>
              <a:t>경우</a:t>
            </a:r>
            <a:r>
              <a:rPr lang="en-US" altLang="ko-KR" sz="100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00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00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00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0" y="1945931"/>
            <a:ext cx="3490043" cy="527915"/>
          </a:xfrm>
          <a:prstGeom prst="rect">
            <a:avLst/>
          </a:prstGeom>
        </p:spPr>
      </p:pic>
      <p:pic>
        <p:nvPicPr>
          <p:cNvPr id="187" name="Picture 3" descr="C:\Users\Administrator\Desktop\uds\JPG_161114_MSMC-UDS_Rendering.126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9" y="4824225"/>
            <a:ext cx="3508729" cy="49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직사각형 114"/>
          <p:cNvSpPr/>
          <p:nvPr/>
        </p:nvSpPr>
        <p:spPr>
          <a:xfrm>
            <a:off x="31538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/>
          <p:cNvSpPr/>
          <p:nvPr/>
        </p:nvSpPr>
        <p:spPr>
          <a:xfrm>
            <a:off x="31506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TextBox 116"/>
          <p:cNvSpPr txBox="1"/>
          <p:nvPr/>
        </p:nvSpPr>
        <p:spPr>
          <a:xfrm>
            <a:off x="1888894" y="6540365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5</a:t>
            </a:r>
            <a:endParaRPr lang="ko-KR" altLang="en-US" sz="800" b="1">
              <a:latin typeface="Arial Black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5496" y="8768"/>
            <a:ext cx="254678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dirty="0" smtClean="0"/>
              <a:t>Chapter 4</a:t>
            </a:r>
            <a:r>
              <a:rPr lang="en-US" altLang="ko-KR" sz="1200" b="1" smtClean="0"/>
              <a:t>. </a:t>
            </a:r>
            <a:r>
              <a:rPr lang="ko-KR" altLang="en-US" sz="1200" b="1" smtClean="0"/>
              <a:t>각 부분의 명칭과 기능</a:t>
            </a:r>
            <a:endParaRPr lang="ko-KR" altLang="en-US" sz="1200" b="1" dirty="0"/>
          </a:p>
        </p:txBody>
      </p:sp>
      <p:sp>
        <p:nvSpPr>
          <p:cNvPr id="119" name="직사각형 118"/>
          <p:cNvSpPr/>
          <p:nvPr/>
        </p:nvSpPr>
        <p:spPr>
          <a:xfrm>
            <a:off x="-36512" y="571480"/>
            <a:ext cx="41399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smtClean="0">
                <a:latin typeface="+mj-lt"/>
              </a:rPr>
              <a:t> 4.1 </a:t>
            </a:r>
            <a:r>
              <a:rPr lang="ko-KR" altLang="en-US" sz="1000" smtClean="0">
                <a:latin typeface="+mj-lt"/>
              </a:rPr>
              <a:t>전면의 명칭</a:t>
            </a:r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  <a:p>
            <a:endParaRPr lang="en-US" altLang="ko-KR" sz="1000" dirty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 </a:t>
            </a:r>
          </a:p>
          <a:p>
            <a:endParaRPr lang="en-US" altLang="ko-KR" sz="1000" dirty="0">
              <a:latin typeface="+mj-lt"/>
            </a:endParaRPr>
          </a:p>
          <a:p>
            <a:r>
              <a:rPr lang="en-US" altLang="ko-KR" sz="1000" smtClean="0">
                <a:latin typeface="+mj-lt"/>
              </a:rPr>
              <a:t>  </a:t>
            </a:r>
            <a:endParaRPr lang="en-US" altLang="ko-KR" sz="1000" dirty="0">
              <a:latin typeface="+mj-lt"/>
              <a:sym typeface="Wingdings" pitchFamily="2" charset="2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 </a:t>
            </a:r>
          </a:p>
          <a:p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</a:t>
            </a:r>
          </a:p>
          <a:p>
            <a:endParaRPr lang="en-US" altLang="ko-KR" sz="1000" dirty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   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smtClean="0">
                <a:latin typeface="+mj-lt"/>
              </a:rPr>
              <a:t>                             </a:t>
            </a:r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                                 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smtClean="0">
                <a:latin typeface="+mj-lt"/>
              </a:rPr>
              <a:t> </a:t>
            </a:r>
          </a:p>
          <a:p>
            <a:r>
              <a:rPr lang="en-US" altLang="ko-KR" sz="1000" smtClean="0">
                <a:latin typeface="+mj-lt"/>
              </a:rPr>
              <a:t>4.2 </a:t>
            </a:r>
            <a:r>
              <a:rPr lang="ko-KR" altLang="en-US" sz="1000" smtClean="0">
                <a:latin typeface="+mj-lt"/>
              </a:rPr>
              <a:t>후면의 명칭 </a:t>
            </a:r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</p:txBody>
      </p:sp>
      <p:cxnSp>
        <p:nvCxnSpPr>
          <p:cNvPr id="122" name="꺾인 연결선 121"/>
          <p:cNvCxnSpPr/>
          <p:nvPr/>
        </p:nvCxnSpPr>
        <p:spPr>
          <a:xfrm rot="5400000" flipH="1" flipV="1">
            <a:off x="92124" y="1424408"/>
            <a:ext cx="1272878" cy="288035"/>
          </a:xfrm>
          <a:prstGeom prst="bentConnector3">
            <a:avLst>
              <a:gd name="adj1" fmla="val 9963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826444" y="836712"/>
            <a:ext cx="66236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Power Button</a:t>
            </a:r>
            <a:endParaRPr lang="ko-KR" altLang="en-US" sz="600"/>
          </a:p>
        </p:txBody>
      </p:sp>
      <p:cxnSp>
        <p:nvCxnSpPr>
          <p:cNvPr id="124" name="꺾인 연결선 123"/>
          <p:cNvCxnSpPr/>
          <p:nvPr/>
        </p:nvCxnSpPr>
        <p:spPr>
          <a:xfrm rot="5400000" flipH="1" flipV="1">
            <a:off x="282083" y="1500610"/>
            <a:ext cx="1120477" cy="288035"/>
          </a:xfrm>
          <a:prstGeom prst="bentConnector3">
            <a:avLst>
              <a:gd name="adj1" fmla="val 998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940202" y="989112"/>
            <a:ext cx="77457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Power LED (RED)</a:t>
            </a:r>
            <a:endParaRPr lang="ko-KR" altLang="en-US" sz="600"/>
          </a:p>
        </p:txBody>
      </p:sp>
      <p:cxnSp>
        <p:nvCxnSpPr>
          <p:cNvPr id="126" name="꺾인 연결선 125"/>
          <p:cNvCxnSpPr/>
          <p:nvPr/>
        </p:nvCxnSpPr>
        <p:spPr>
          <a:xfrm rot="5400000" flipH="1" flipV="1">
            <a:off x="479748" y="1592361"/>
            <a:ext cx="936976" cy="288035"/>
          </a:xfrm>
          <a:prstGeom prst="bentConnector3">
            <a:avLst>
              <a:gd name="adj1" fmla="val 9981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1046117" y="1172612"/>
            <a:ext cx="5116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480P LED</a:t>
            </a:r>
            <a:endParaRPr lang="ko-KR" altLang="en-US" sz="600"/>
          </a:p>
        </p:txBody>
      </p:sp>
      <p:cxnSp>
        <p:nvCxnSpPr>
          <p:cNvPr id="128" name="꺾인 연결선 127"/>
          <p:cNvCxnSpPr/>
          <p:nvPr/>
        </p:nvCxnSpPr>
        <p:spPr>
          <a:xfrm rot="5400000" flipH="1" flipV="1">
            <a:off x="622086" y="1670790"/>
            <a:ext cx="784574" cy="283581"/>
          </a:xfrm>
          <a:prstGeom prst="bentConnector3">
            <a:avLst>
              <a:gd name="adj1" fmla="val 993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1110028" y="1325012"/>
            <a:ext cx="5116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720P LED</a:t>
            </a:r>
            <a:endParaRPr lang="ko-KR" altLang="en-US" sz="600"/>
          </a:p>
        </p:txBody>
      </p:sp>
      <p:cxnSp>
        <p:nvCxnSpPr>
          <p:cNvPr id="130" name="꺾인 연결선 129"/>
          <p:cNvCxnSpPr/>
          <p:nvPr/>
        </p:nvCxnSpPr>
        <p:spPr>
          <a:xfrm rot="5400000" flipH="1" flipV="1">
            <a:off x="763946" y="1746992"/>
            <a:ext cx="632170" cy="283577"/>
          </a:xfrm>
          <a:prstGeom prst="bentConnector3">
            <a:avLst>
              <a:gd name="adj1" fmla="val 9921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1175686" y="1477412"/>
            <a:ext cx="6351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4K/30Hz LED</a:t>
            </a:r>
            <a:endParaRPr lang="ko-KR" altLang="en-US" sz="600"/>
          </a:p>
        </p:txBody>
      </p:sp>
      <p:cxnSp>
        <p:nvCxnSpPr>
          <p:cNvPr id="132" name="꺾인 연결선 131"/>
          <p:cNvCxnSpPr/>
          <p:nvPr/>
        </p:nvCxnSpPr>
        <p:spPr>
          <a:xfrm rot="5400000" flipH="1" flipV="1">
            <a:off x="902444" y="1823194"/>
            <a:ext cx="479769" cy="283575"/>
          </a:xfrm>
          <a:prstGeom prst="bentConnector3">
            <a:avLst>
              <a:gd name="adj1" fmla="val 9963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1237983" y="1629812"/>
            <a:ext cx="6351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4K/60Hz LED</a:t>
            </a:r>
            <a:endParaRPr lang="ko-KR" altLang="en-US" sz="600"/>
          </a:p>
        </p:txBody>
      </p:sp>
      <p:cxnSp>
        <p:nvCxnSpPr>
          <p:cNvPr id="134" name="꺾인 연결선 133"/>
          <p:cNvCxnSpPr/>
          <p:nvPr/>
        </p:nvCxnSpPr>
        <p:spPr>
          <a:xfrm rot="16200000" flipH="1">
            <a:off x="1815501" y="2354789"/>
            <a:ext cx="436810" cy="415468"/>
          </a:xfrm>
          <a:prstGeom prst="bentConnector3">
            <a:avLst>
              <a:gd name="adj1" fmla="val 9906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2186212" y="2683833"/>
            <a:ext cx="51809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Enter Key</a:t>
            </a:r>
            <a:endParaRPr lang="ko-KR" altLang="en-US" sz="600"/>
          </a:p>
        </p:txBody>
      </p:sp>
      <p:cxnSp>
        <p:nvCxnSpPr>
          <p:cNvPr id="136" name="꺾인 연결선 135"/>
          <p:cNvCxnSpPr/>
          <p:nvPr/>
        </p:nvCxnSpPr>
        <p:spPr>
          <a:xfrm rot="16200000" flipH="1">
            <a:off x="1607190" y="2433370"/>
            <a:ext cx="584448" cy="415468"/>
          </a:xfrm>
          <a:prstGeom prst="bentConnector3">
            <a:avLst>
              <a:gd name="adj1" fmla="val 1005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2051720" y="2836233"/>
            <a:ext cx="4667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ESC </a:t>
            </a:r>
            <a:r>
              <a:rPr lang="en-US" altLang="ko-KR" sz="600"/>
              <a:t>Key</a:t>
            </a:r>
            <a:endParaRPr lang="ko-KR" altLang="en-US" sz="600"/>
          </a:p>
        </p:txBody>
      </p:sp>
      <p:cxnSp>
        <p:nvCxnSpPr>
          <p:cNvPr id="138" name="꺾인 연결선 137"/>
          <p:cNvCxnSpPr/>
          <p:nvPr/>
        </p:nvCxnSpPr>
        <p:spPr>
          <a:xfrm rot="16200000" flipH="1">
            <a:off x="1385834" y="2509569"/>
            <a:ext cx="736849" cy="415468"/>
          </a:xfrm>
          <a:prstGeom prst="bentConnector3">
            <a:avLst>
              <a:gd name="adj1" fmla="val 1004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1920591" y="2988633"/>
            <a:ext cx="5389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Down </a:t>
            </a:r>
            <a:r>
              <a:rPr lang="en-US" altLang="ko-KR" sz="600"/>
              <a:t>Key</a:t>
            </a:r>
            <a:endParaRPr lang="ko-KR" altLang="en-US" sz="600"/>
          </a:p>
        </p:txBody>
      </p:sp>
      <p:cxnSp>
        <p:nvCxnSpPr>
          <p:cNvPr id="140" name="꺾인 연결선 139"/>
          <p:cNvCxnSpPr/>
          <p:nvPr/>
        </p:nvCxnSpPr>
        <p:spPr>
          <a:xfrm rot="16200000" flipH="1">
            <a:off x="1169177" y="2585770"/>
            <a:ext cx="889245" cy="415467"/>
          </a:xfrm>
          <a:prstGeom prst="bentConnector3">
            <a:avLst>
              <a:gd name="adj1" fmla="val 1003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1780131" y="3141033"/>
            <a:ext cx="43794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Up </a:t>
            </a:r>
            <a:r>
              <a:rPr lang="en-US" altLang="ko-KR" sz="600"/>
              <a:t>Key</a:t>
            </a:r>
            <a:endParaRPr lang="ko-KR" altLang="en-US" sz="600"/>
          </a:p>
        </p:txBody>
      </p:sp>
      <p:cxnSp>
        <p:nvCxnSpPr>
          <p:cNvPr id="142" name="꺾인 연결선 141"/>
          <p:cNvCxnSpPr/>
          <p:nvPr/>
        </p:nvCxnSpPr>
        <p:spPr>
          <a:xfrm rot="16200000" flipH="1">
            <a:off x="958893" y="2661969"/>
            <a:ext cx="1041646" cy="415467"/>
          </a:xfrm>
          <a:prstGeom prst="bentConnector3">
            <a:avLst>
              <a:gd name="adj1" fmla="val 1002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1646048" y="3293433"/>
            <a:ext cx="58060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/>
              <a:t>Option </a:t>
            </a:r>
            <a:r>
              <a:rPr lang="en-US" altLang="ko-KR" sz="600" dirty="0"/>
              <a:t>Key</a:t>
            </a:r>
            <a:endParaRPr lang="ko-KR" altLang="en-US" sz="600" dirty="0"/>
          </a:p>
        </p:txBody>
      </p:sp>
      <p:cxnSp>
        <p:nvCxnSpPr>
          <p:cNvPr id="144" name="꺾인 연결선 143"/>
          <p:cNvCxnSpPr/>
          <p:nvPr/>
        </p:nvCxnSpPr>
        <p:spPr>
          <a:xfrm rot="16200000" flipH="1">
            <a:off x="746617" y="2738171"/>
            <a:ext cx="1194044" cy="415465"/>
          </a:xfrm>
          <a:prstGeom prst="bentConnector3">
            <a:avLst>
              <a:gd name="adj1" fmla="val 10025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1509971" y="3445833"/>
            <a:ext cx="54213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Mode </a:t>
            </a:r>
            <a:r>
              <a:rPr lang="en-US" altLang="ko-KR" sz="600"/>
              <a:t>Key</a:t>
            </a:r>
            <a:endParaRPr lang="ko-KR" altLang="en-US" sz="600"/>
          </a:p>
        </p:txBody>
      </p:sp>
      <p:cxnSp>
        <p:nvCxnSpPr>
          <p:cNvPr id="146" name="꺾인 연결선 145"/>
          <p:cNvCxnSpPr/>
          <p:nvPr/>
        </p:nvCxnSpPr>
        <p:spPr>
          <a:xfrm rot="5400000" flipH="1" flipV="1">
            <a:off x="1067304" y="4520258"/>
            <a:ext cx="784574" cy="283581"/>
          </a:xfrm>
          <a:prstGeom prst="bentConnector3">
            <a:avLst>
              <a:gd name="adj1" fmla="val 993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1555246" y="4174480"/>
            <a:ext cx="49404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/>
              <a:t>HDMI </a:t>
            </a:r>
            <a:r>
              <a:rPr lang="en-US" altLang="ko-KR" sz="600" smtClean="0"/>
              <a:t>IN</a:t>
            </a:r>
            <a:endParaRPr lang="ko-KR" altLang="en-US" sz="600"/>
          </a:p>
        </p:txBody>
      </p:sp>
      <p:cxnSp>
        <p:nvCxnSpPr>
          <p:cNvPr id="148" name="꺾인 연결선 147"/>
          <p:cNvCxnSpPr/>
          <p:nvPr/>
        </p:nvCxnSpPr>
        <p:spPr>
          <a:xfrm rot="5400000" flipH="1" flipV="1">
            <a:off x="1493365" y="4596460"/>
            <a:ext cx="632170" cy="283577"/>
          </a:xfrm>
          <a:prstGeom prst="bentConnector3">
            <a:avLst>
              <a:gd name="adj1" fmla="val 9921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905105" y="4326880"/>
            <a:ext cx="6992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4K Media OUT</a:t>
            </a:r>
            <a:endParaRPr lang="ko-KR" altLang="en-US" sz="600"/>
          </a:p>
        </p:txBody>
      </p:sp>
      <p:cxnSp>
        <p:nvCxnSpPr>
          <p:cNvPr id="150" name="꺾인 연결선 149"/>
          <p:cNvCxnSpPr/>
          <p:nvPr/>
        </p:nvCxnSpPr>
        <p:spPr>
          <a:xfrm rot="5400000" flipH="1" flipV="1">
            <a:off x="1880475" y="4672662"/>
            <a:ext cx="479769" cy="283575"/>
          </a:xfrm>
          <a:prstGeom prst="bentConnector3">
            <a:avLst>
              <a:gd name="adj1" fmla="val 9963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2216014" y="4479280"/>
            <a:ext cx="73930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MCU Download</a:t>
            </a:r>
            <a:endParaRPr lang="ko-KR" altLang="en-US" sz="600"/>
          </a:p>
        </p:txBody>
      </p:sp>
      <p:cxnSp>
        <p:nvCxnSpPr>
          <p:cNvPr id="152" name="꺾인 연결선 151"/>
          <p:cNvCxnSpPr/>
          <p:nvPr/>
        </p:nvCxnSpPr>
        <p:spPr>
          <a:xfrm rot="5400000" flipH="1" flipV="1">
            <a:off x="671800" y="4432420"/>
            <a:ext cx="936976" cy="288035"/>
          </a:xfrm>
          <a:prstGeom prst="bentConnector3">
            <a:avLst>
              <a:gd name="adj1" fmla="val 9981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238169" y="4009496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HDMI OUT</a:t>
            </a:r>
            <a:endParaRPr lang="ko-KR" altLang="en-US" sz="600"/>
          </a:p>
        </p:txBody>
      </p:sp>
      <p:cxnSp>
        <p:nvCxnSpPr>
          <p:cNvPr id="154" name="꺾인 연결선 153"/>
          <p:cNvCxnSpPr/>
          <p:nvPr/>
        </p:nvCxnSpPr>
        <p:spPr>
          <a:xfrm rot="5400000">
            <a:off x="2422068" y="5270712"/>
            <a:ext cx="288032" cy="287118"/>
          </a:xfrm>
          <a:prstGeom prst="bentConnector3">
            <a:avLst>
              <a:gd name="adj1" fmla="val 10043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1816644" y="5465954"/>
            <a:ext cx="67839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USB Media IN</a:t>
            </a:r>
            <a:endParaRPr lang="ko-KR" altLang="en-US" sz="600"/>
          </a:p>
        </p:txBody>
      </p:sp>
      <p:cxnSp>
        <p:nvCxnSpPr>
          <p:cNvPr id="156" name="꺾인 연결선 155"/>
          <p:cNvCxnSpPr/>
          <p:nvPr/>
        </p:nvCxnSpPr>
        <p:spPr>
          <a:xfrm rot="5400000">
            <a:off x="2766925" y="5346912"/>
            <a:ext cx="440432" cy="287119"/>
          </a:xfrm>
          <a:prstGeom prst="bentConnector3">
            <a:avLst>
              <a:gd name="adj1" fmla="val 1008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2420073" y="5618354"/>
            <a:ext cx="5052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RS-232C </a:t>
            </a:r>
            <a:endParaRPr lang="ko-KR" altLang="en-US" sz="600"/>
          </a:p>
        </p:txBody>
      </p:sp>
      <p:cxnSp>
        <p:nvCxnSpPr>
          <p:cNvPr id="158" name="꺾인 연결선 157"/>
          <p:cNvCxnSpPr/>
          <p:nvPr/>
        </p:nvCxnSpPr>
        <p:spPr>
          <a:xfrm rot="5400000">
            <a:off x="3036480" y="5423113"/>
            <a:ext cx="592831" cy="287119"/>
          </a:xfrm>
          <a:prstGeom prst="bentConnector3">
            <a:avLst>
              <a:gd name="adj1" fmla="val 10061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/>
          <p:cNvSpPr txBox="1"/>
          <p:nvPr/>
        </p:nvSpPr>
        <p:spPr>
          <a:xfrm>
            <a:off x="2494533" y="5768373"/>
            <a:ext cx="75854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smtClean="0"/>
              <a:t>DC 12V Adaptor</a:t>
            </a:r>
            <a:endParaRPr lang="ko-KR" altLang="en-US" sz="600"/>
          </a:p>
        </p:txBody>
      </p:sp>
      <p:sp>
        <p:nvSpPr>
          <p:cNvPr id="160" name="직사각형 159"/>
          <p:cNvSpPr/>
          <p:nvPr/>
        </p:nvSpPr>
        <p:spPr>
          <a:xfrm>
            <a:off x="4929190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TextBox 160"/>
          <p:cNvSpPr txBox="1"/>
          <p:nvPr/>
        </p:nvSpPr>
        <p:spPr>
          <a:xfrm>
            <a:off x="6786578" y="6540365"/>
            <a:ext cx="636713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10</a:t>
            </a:r>
            <a:endParaRPr lang="ko-KR" altLang="en-US" sz="800" b="1">
              <a:latin typeface="Arial Black" pitchFamily="34" charset="0"/>
            </a:endParaRPr>
          </a:p>
        </p:txBody>
      </p:sp>
      <p:sp>
        <p:nvSpPr>
          <p:cNvPr id="184" name="직사각형 183"/>
          <p:cNvSpPr/>
          <p:nvPr/>
        </p:nvSpPr>
        <p:spPr>
          <a:xfrm>
            <a:off x="4929222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5" name="TextBox 184"/>
          <p:cNvSpPr txBox="1"/>
          <p:nvPr/>
        </p:nvSpPr>
        <p:spPr>
          <a:xfrm>
            <a:off x="4865375" y="8768"/>
            <a:ext cx="18542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Chapter 9. Set Up </a:t>
            </a:r>
            <a:r>
              <a:rPr lang="ko-KR" altLang="en-US" sz="1200" b="1" smtClean="0"/>
              <a:t>화면</a:t>
            </a:r>
            <a:endParaRPr lang="ko-KR" altLang="en-US" sz="1200" b="1" dirty="0"/>
          </a:p>
        </p:txBody>
      </p:sp>
      <p:sp>
        <p:nvSpPr>
          <p:cNvPr id="190" name="직사각형 189"/>
          <p:cNvSpPr/>
          <p:nvPr/>
        </p:nvSpPr>
        <p:spPr>
          <a:xfrm>
            <a:off x="4707390" y="571480"/>
            <a:ext cx="440111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smtClean="0">
                <a:latin typeface="+mj-lt"/>
              </a:rPr>
              <a:t> 9. </a:t>
            </a:r>
            <a:r>
              <a:rPr lang="ko-KR" altLang="en-US" sz="1000" smtClean="0">
                <a:latin typeface="+mj-lt"/>
              </a:rPr>
              <a:t>전면의 </a:t>
            </a:r>
            <a:r>
              <a:rPr lang="en-US" altLang="ko-KR" sz="1000" smtClean="0">
                <a:latin typeface="+mj-lt"/>
              </a:rPr>
              <a:t>Menu Key</a:t>
            </a:r>
            <a:r>
              <a:rPr lang="ko-KR" altLang="en-US" sz="1000" smtClean="0">
                <a:latin typeface="+mj-lt"/>
              </a:rPr>
              <a:t>를 누르시면 아래와 같은 화면이 나옵니다</a:t>
            </a:r>
            <a:r>
              <a:rPr lang="en-US" altLang="ko-KR" sz="1000" smtClean="0">
                <a:latin typeface="+mj-lt"/>
              </a:rPr>
              <a:t>.</a:t>
            </a:r>
          </a:p>
          <a:p>
            <a:endParaRPr lang="en-US" altLang="ko-KR" sz="1000">
              <a:latin typeface="+mj-lt"/>
            </a:endParaRPr>
          </a:p>
          <a:p>
            <a:endParaRPr lang="en-US" altLang="ko-KR" sz="1000" smtClean="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endParaRPr lang="en-US" altLang="ko-KR" sz="1000" smtClean="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endParaRPr lang="en-US" altLang="ko-KR" sz="1000" smtClean="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endParaRPr lang="en-US" altLang="ko-KR" sz="1000" smtClean="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endParaRPr lang="en-US" altLang="ko-KR" sz="1000" smtClean="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endParaRPr lang="en-US" altLang="ko-KR" sz="1000" smtClean="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endParaRPr lang="en-US" altLang="ko-KR" sz="1000" smtClean="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endParaRPr lang="en-US" altLang="ko-KR" sz="1000" smtClean="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endParaRPr lang="en-US" altLang="ko-KR" sz="1000">
              <a:latin typeface="+mj-lt"/>
            </a:endParaRPr>
          </a:p>
          <a:p>
            <a:r>
              <a:rPr lang="en-US" altLang="ko-KR" sz="1000" b="1" smtClean="0">
                <a:solidFill>
                  <a:srgbClr val="FF0000"/>
                </a:solidFill>
                <a:latin typeface="+mj-lt"/>
              </a:rPr>
              <a:t>*</a:t>
            </a:r>
            <a:r>
              <a:rPr lang="ko-KR" altLang="en-US" sz="1000" b="1" smtClean="0">
                <a:solidFill>
                  <a:srgbClr val="FF0000"/>
                </a:solidFill>
                <a:latin typeface="+mj-lt"/>
              </a:rPr>
              <a:t>위의 화면은 단순 정보표시이며 관련기능을 지원하지 않습니다</a:t>
            </a:r>
            <a:r>
              <a:rPr lang="en-US" altLang="ko-KR" sz="1000" b="1" smtClean="0">
                <a:solidFill>
                  <a:srgbClr val="FF0000"/>
                </a:solidFill>
                <a:latin typeface="+mj-lt"/>
              </a:rPr>
              <a:t>.</a:t>
            </a: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smtClean="0">
                <a:latin typeface="+mj-lt"/>
              </a:rPr>
              <a:t>     </a:t>
            </a:r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</p:txBody>
      </p:sp>
      <p:pic>
        <p:nvPicPr>
          <p:cNvPr id="3074" name="Picture 2" descr="C:\Users\Administrator\Desktop\161117_1_Mult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72" y="987926"/>
            <a:ext cx="3917400" cy="227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61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931794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931762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939385" y="8768"/>
            <a:ext cx="258365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Chapter 5. MSMC-UDS </a:t>
            </a:r>
            <a:r>
              <a:rPr lang="ko-KR" altLang="en-US" sz="1200" b="1" dirty="0" smtClean="0"/>
              <a:t>제품 사양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17712" y="6549157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</a:t>
            </a:r>
            <a:r>
              <a:rPr lang="en-US" altLang="ko-KR" sz="800" b="1">
                <a:latin typeface="Arial Black" pitchFamily="34" charset="0"/>
              </a:rPr>
              <a:t>6</a:t>
            </a:r>
            <a:endParaRPr lang="ko-KR" altLang="en-US" sz="800" b="1" dirty="0">
              <a:latin typeface="Arial Black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931762" y="571480"/>
            <a:ext cx="413998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+mj-lt"/>
              </a:rPr>
              <a:t>5-1. MSMC-UDS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&lt;</a:t>
            </a:r>
            <a:r>
              <a:rPr lang="ko-KR" altLang="en-US" sz="1000" dirty="0" smtClean="0">
                <a:latin typeface="+mj-lt"/>
              </a:rPr>
              <a:t>사이즈</a:t>
            </a:r>
            <a:r>
              <a:rPr lang="en-US" altLang="ko-KR" sz="1000" dirty="0" smtClean="0">
                <a:latin typeface="+mj-lt"/>
              </a:rPr>
              <a:t>: 254x125.5x30 </a:t>
            </a:r>
            <a:r>
              <a:rPr lang="en-US" altLang="ko-KR" sz="1000" dirty="0" smtClean="0">
                <a:latin typeface="+mj-lt"/>
              </a:rPr>
              <a:t>mm / </a:t>
            </a:r>
            <a:r>
              <a:rPr lang="ko-KR" altLang="en-US" sz="1000" dirty="0" smtClean="0">
                <a:latin typeface="+mj-lt"/>
              </a:rPr>
              <a:t>무게</a:t>
            </a:r>
            <a:r>
              <a:rPr lang="en-US" altLang="ko-KR" sz="1000" dirty="0" smtClean="0">
                <a:latin typeface="+mj-lt"/>
              </a:rPr>
              <a:t>: 0.88</a:t>
            </a:r>
            <a:r>
              <a:rPr lang="en-US" altLang="ko-KR" sz="1000" dirty="0" smtClean="0">
                <a:latin typeface="+mj-lt"/>
              </a:rPr>
              <a:t>Kg</a:t>
            </a:r>
            <a:r>
              <a:rPr lang="en-US" altLang="ko-KR" sz="1000" dirty="0" smtClean="0">
                <a:latin typeface="+mj-lt"/>
              </a:rPr>
              <a:t>&gt;</a:t>
            </a:r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>
                <a:latin typeface="+mj-lt"/>
              </a:rPr>
              <a:t>5</a:t>
            </a:r>
            <a:r>
              <a:rPr lang="en-US" altLang="ko-KR" sz="1000" dirty="0" smtClean="0">
                <a:latin typeface="+mj-lt"/>
              </a:rPr>
              <a:t>-2. </a:t>
            </a:r>
            <a:r>
              <a:rPr lang="ko-KR" altLang="en-US" sz="1000" dirty="0" smtClean="0">
                <a:latin typeface="+mj-lt"/>
              </a:rPr>
              <a:t>제품의 사양</a:t>
            </a:r>
            <a:endParaRPr lang="en-US" altLang="ko-KR" sz="1000" dirty="0" smtClean="0">
              <a:latin typeface="+mj-lt"/>
            </a:endParaRPr>
          </a:p>
          <a:p>
            <a:r>
              <a:rPr lang="ko-KR" altLang="en-US" sz="1000" dirty="0" smtClean="0">
                <a:latin typeface="+mj-lt"/>
              </a:rPr>
              <a:t> </a:t>
            </a:r>
            <a:endParaRPr lang="en-US" altLang="ko-KR" sz="1000" b="1" dirty="0" smtClean="0">
              <a:latin typeface="+mj-lt"/>
            </a:endParaRPr>
          </a:p>
          <a:p>
            <a:r>
              <a:rPr lang="en-US" altLang="ko-KR" sz="1000" b="1" dirty="0" smtClean="0">
                <a:latin typeface="+mj-lt"/>
              </a:rPr>
              <a:t>  * 4K Down Scaling Part </a:t>
            </a:r>
          </a:p>
          <a:p>
            <a:r>
              <a:rPr lang="en-US" altLang="ko-KR" sz="1000" dirty="0" smtClean="0">
                <a:latin typeface="+mj-lt"/>
              </a:rPr>
              <a:t>  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* FHD/60Hz </a:t>
            </a:r>
            <a:r>
              <a:rPr lang="ko-KR" altLang="en-US" sz="1000" dirty="0" smtClean="0">
                <a:latin typeface="+mj-lt"/>
              </a:rPr>
              <a:t>이하 입력되는 해상도는 그대로 </a:t>
            </a:r>
            <a:r>
              <a:rPr lang="en-US" altLang="ko-KR" sz="1000" dirty="0" smtClean="0">
                <a:latin typeface="+mj-lt"/>
              </a:rPr>
              <a:t>By Pass </a:t>
            </a:r>
            <a:r>
              <a:rPr lang="ko-KR" altLang="en-US" sz="1000" dirty="0" smtClean="0">
                <a:latin typeface="+mj-lt"/>
              </a:rPr>
              <a:t>출력됨</a:t>
            </a:r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* 4K </a:t>
            </a:r>
            <a:r>
              <a:rPr lang="ko-KR" altLang="en-US" sz="1000" dirty="0" smtClean="0">
                <a:latin typeface="+mj-lt"/>
              </a:rPr>
              <a:t>해상도 </a:t>
            </a:r>
            <a:r>
              <a:rPr lang="en-US" altLang="ko-KR" sz="1000" dirty="0" smtClean="0">
                <a:latin typeface="+mj-lt"/>
              </a:rPr>
              <a:t>8</a:t>
            </a:r>
            <a:r>
              <a:rPr lang="ko-KR" altLang="en-US" sz="1000" dirty="0" smtClean="0">
                <a:latin typeface="+mj-lt"/>
              </a:rPr>
              <a:t>비트 입력은 </a:t>
            </a:r>
            <a:r>
              <a:rPr lang="en-US" altLang="ko-KR" sz="1000" dirty="0" smtClean="0">
                <a:latin typeface="+mj-lt"/>
              </a:rPr>
              <a:t>8</a:t>
            </a:r>
            <a:r>
              <a:rPr lang="ko-KR" altLang="en-US" sz="1000" dirty="0" smtClean="0">
                <a:latin typeface="+mj-lt"/>
              </a:rPr>
              <a:t>비트 출력으로</a:t>
            </a:r>
            <a:r>
              <a:rPr lang="en-US" altLang="ko-KR" sz="1000" dirty="0" smtClean="0">
                <a:latin typeface="+mj-lt"/>
              </a:rPr>
              <a:t>,</a:t>
            </a:r>
          </a:p>
          <a:p>
            <a:r>
              <a:rPr lang="en-US" altLang="ko-KR" sz="1000" dirty="0" smtClean="0">
                <a:latin typeface="+mj-lt"/>
              </a:rPr>
              <a:t>                10</a:t>
            </a:r>
            <a:r>
              <a:rPr lang="ko-KR" altLang="en-US" sz="1000" dirty="0" smtClean="0">
                <a:latin typeface="+mj-lt"/>
              </a:rPr>
              <a:t>비트 입력은 </a:t>
            </a:r>
            <a:r>
              <a:rPr lang="en-US" altLang="ko-KR" sz="1000" dirty="0" smtClean="0">
                <a:latin typeface="+mj-lt"/>
              </a:rPr>
              <a:t>10</a:t>
            </a:r>
            <a:r>
              <a:rPr lang="ko-KR" altLang="en-US" sz="1000" dirty="0" smtClean="0">
                <a:latin typeface="+mj-lt"/>
              </a:rPr>
              <a:t>비트 출력됨</a:t>
            </a:r>
            <a:r>
              <a:rPr lang="en-US" altLang="ko-KR" sz="1000" dirty="0" smtClean="0">
                <a:latin typeface="+mj-lt"/>
              </a:rPr>
              <a:t>. </a:t>
            </a:r>
          </a:p>
          <a:p>
            <a:r>
              <a:rPr lang="en-US" altLang="ko-KR" sz="1000" dirty="0" smtClean="0">
                <a:latin typeface="+mj-lt"/>
              </a:rPr>
              <a:t>                    </a:t>
            </a:r>
          </a:p>
          <a:p>
            <a:r>
              <a:rPr lang="en-US" altLang="ko-KR" sz="1000" dirty="0" smtClean="0">
                <a:latin typeface="+mj-lt"/>
              </a:rPr>
              <a:t> - </a:t>
            </a:r>
            <a:r>
              <a:rPr lang="ko-KR" altLang="en-US" sz="1000" dirty="0" smtClean="0">
                <a:latin typeface="+mj-lt"/>
              </a:rPr>
              <a:t>입</a:t>
            </a:r>
            <a:r>
              <a:rPr lang="en-US" altLang="ko-KR" sz="1000" dirty="0" smtClean="0">
                <a:latin typeface="+mj-lt"/>
              </a:rPr>
              <a:t>/</a:t>
            </a:r>
            <a:r>
              <a:rPr lang="ko-KR" altLang="en-US" sz="1000" dirty="0" smtClean="0">
                <a:latin typeface="+mj-lt"/>
              </a:rPr>
              <a:t>출력 커넥터 </a:t>
            </a:r>
            <a:r>
              <a:rPr lang="en-US" altLang="ko-KR" sz="1000" dirty="0" smtClean="0">
                <a:latin typeface="+mj-lt"/>
              </a:rPr>
              <a:t>: HDMI </a:t>
            </a:r>
            <a:r>
              <a:rPr lang="ko-KR" altLang="en-US" sz="1000" dirty="0" smtClean="0">
                <a:latin typeface="+mj-lt"/>
              </a:rPr>
              <a:t>커넥터 </a:t>
            </a:r>
            <a:r>
              <a:rPr lang="en-US" altLang="ko-KR" sz="1000" dirty="0" smtClean="0">
                <a:latin typeface="+mj-lt"/>
              </a:rPr>
              <a:t>TYPE A, 19pin</a:t>
            </a:r>
          </a:p>
          <a:p>
            <a:r>
              <a:rPr lang="en-US" altLang="ko-KR" sz="1000" dirty="0" smtClean="0">
                <a:latin typeface="+mj-lt"/>
              </a:rPr>
              <a:t> - HDCP 1.4/2.2 </a:t>
            </a:r>
            <a:r>
              <a:rPr lang="ko-KR" altLang="en-US" sz="1000" dirty="0" smtClean="0">
                <a:latin typeface="+mj-lt"/>
              </a:rPr>
              <a:t>지원 </a:t>
            </a:r>
          </a:p>
          <a:p>
            <a:r>
              <a:rPr lang="ko-KR" altLang="en-US" sz="100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- CEC &amp; ARC By Pass  HDCP 2.2Ver </a:t>
            </a:r>
            <a:r>
              <a:rPr lang="ko-KR" altLang="en-US" sz="1000" dirty="0" smtClean="0">
                <a:latin typeface="+mj-lt"/>
              </a:rPr>
              <a:t>지원</a:t>
            </a:r>
          </a:p>
          <a:p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- </a:t>
            </a:r>
            <a:r>
              <a:rPr lang="ko-KR" altLang="en-US" sz="1000" dirty="0" smtClean="0">
                <a:latin typeface="+mj-lt"/>
              </a:rPr>
              <a:t>전원 </a:t>
            </a:r>
            <a:r>
              <a:rPr lang="en-US" altLang="ko-KR" sz="1000" dirty="0" smtClean="0">
                <a:latin typeface="+mj-lt"/>
              </a:rPr>
              <a:t>: DC 12V/3A</a:t>
            </a:r>
            <a:endParaRPr lang="ko-KR" altLang="en-US" sz="1000" dirty="0" smtClean="0">
              <a:latin typeface="+mj-lt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07565"/>
              </p:ext>
            </p:extLst>
          </p:nvPr>
        </p:nvGraphicFramePr>
        <p:xfrm>
          <a:off x="5111306" y="2987427"/>
          <a:ext cx="3048000" cy="2050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1152128"/>
                <a:gridCol w="1247800"/>
              </a:tblGrid>
              <a:tr h="2760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No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입력 해상도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출력 해상도</a:t>
                      </a:r>
                      <a:endParaRPr lang="ko-KR" altLang="en-US" sz="800" dirty="0"/>
                    </a:p>
                  </a:txBody>
                  <a:tcPr/>
                </a:tc>
              </a:tr>
              <a:tr h="2760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1</a:t>
                      </a:r>
                      <a:endParaRPr lang="ko-KR" alt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4K/60Hz</a:t>
                      </a:r>
                      <a:endParaRPr lang="ko-KR" alt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FHD/60HZ</a:t>
                      </a:r>
                      <a:endParaRPr lang="ko-KR" altLang="en-US" sz="800" b="1" dirty="0"/>
                    </a:p>
                  </a:txBody>
                  <a:tcPr/>
                </a:tc>
              </a:tr>
              <a:tr h="2760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2</a:t>
                      </a:r>
                      <a:endParaRPr lang="ko-KR" alt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4K/50Hz</a:t>
                      </a:r>
                      <a:endParaRPr lang="ko-KR" altLang="en-US" sz="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FHD/50HZ</a:t>
                      </a:r>
                      <a:endParaRPr lang="ko-KR" altLang="en-US" sz="800" b="1" dirty="0" smtClean="0"/>
                    </a:p>
                  </a:txBody>
                  <a:tcPr/>
                </a:tc>
              </a:tr>
              <a:tr h="2760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3</a:t>
                      </a:r>
                      <a:endParaRPr lang="ko-KR" alt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4K/30Hz</a:t>
                      </a:r>
                      <a:endParaRPr lang="ko-KR" altLang="en-US" sz="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FHD/30HZ</a:t>
                      </a:r>
                      <a:endParaRPr lang="ko-KR" altLang="en-US" sz="800" b="1" dirty="0" smtClean="0"/>
                    </a:p>
                  </a:txBody>
                  <a:tcPr/>
                </a:tc>
              </a:tr>
              <a:tr h="2760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4</a:t>
                      </a:r>
                      <a:endParaRPr lang="ko-KR" alt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4K/25Hz</a:t>
                      </a:r>
                      <a:endParaRPr lang="ko-KR" altLang="en-US" sz="800" b="1" dirty="0" smtClean="0"/>
                    </a:p>
                    <a:p>
                      <a:pPr algn="ctr" latinLnBrk="1"/>
                      <a:endParaRPr lang="ko-KR" alt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FHD/25HZ</a:t>
                      </a:r>
                      <a:endParaRPr lang="ko-KR" altLang="en-US" sz="800" b="1" dirty="0" smtClean="0"/>
                    </a:p>
                  </a:txBody>
                  <a:tcPr/>
                </a:tc>
              </a:tr>
              <a:tr h="2760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5</a:t>
                      </a:r>
                      <a:endParaRPr lang="ko-KR" alt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4K/24Hz</a:t>
                      </a:r>
                      <a:endParaRPr lang="ko-KR" altLang="en-US" sz="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FHD/24HZ</a:t>
                      </a:r>
                      <a:endParaRPr lang="ko-KR" altLang="en-US" sz="800" b="1" dirty="0" smtClean="0"/>
                    </a:p>
                  </a:txBody>
                  <a:tcPr/>
                </a:tc>
              </a:tr>
              <a:tr h="2760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6</a:t>
                      </a:r>
                      <a:endParaRPr lang="ko-KR" alt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/>
                        <a:t>FHD/60Hz </a:t>
                      </a:r>
                      <a:r>
                        <a:rPr lang="ko-KR" altLang="en-US" sz="800" b="1" dirty="0" smtClean="0"/>
                        <a:t>이하 </a:t>
                      </a:r>
                      <a:endParaRPr lang="en-US" altLang="ko-KR" sz="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/>
                        <a:t>해상도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/>
                        <a:t>By</a:t>
                      </a:r>
                      <a:r>
                        <a:rPr lang="en-US" altLang="ko-KR" sz="800" b="1" baseline="0" dirty="0" smtClean="0"/>
                        <a:t> Pass </a:t>
                      </a:r>
                      <a:r>
                        <a:rPr lang="ko-KR" altLang="en-US" sz="800" b="1" baseline="0" dirty="0" smtClean="0"/>
                        <a:t>출력됨</a:t>
                      </a:r>
                      <a:endParaRPr lang="ko-KR" altLang="en-US" sz="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22912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2880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880268" y="6540365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</a:t>
            </a:r>
            <a:r>
              <a:rPr lang="en-US" altLang="ko-KR" sz="800" b="1">
                <a:latin typeface="Arial Black" pitchFamily="34" charset="0"/>
              </a:rPr>
              <a:t>9</a:t>
            </a:r>
            <a:endParaRPr lang="ko-KR" altLang="en-US" sz="800" b="1"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40935" y="8768"/>
            <a:ext cx="243618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 Chapter 8. USB </a:t>
            </a:r>
            <a:r>
              <a:rPr lang="ko-KR" altLang="en-US" sz="1200" b="1" smtClean="0"/>
              <a:t>파일 선택 메뉴</a:t>
            </a:r>
            <a:endParaRPr lang="ko-KR" altLang="en-US" sz="1200" b="1" dirty="0"/>
          </a:p>
        </p:txBody>
      </p:sp>
      <p:pic>
        <p:nvPicPr>
          <p:cNvPr id="27" name="Picture 3" descr="C:\Users\Administrator\Desktop\uds\JPG_161114_MSMC-UDS_Rendering.126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930" y="1565869"/>
            <a:ext cx="3508729" cy="49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-45138" y="571480"/>
            <a:ext cx="4473122" cy="6178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smtClean="0">
                <a:latin typeface="+mj-lt"/>
              </a:rPr>
              <a:t> 8. USB</a:t>
            </a:r>
            <a:r>
              <a:rPr lang="ko-KR" altLang="en-US" sz="1000" smtClean="0">
                <a:latin typeface="+mj-lt"/>
              </a:rPr>
              <a:t>를 후면 단자에 꽂고 전원을 넣으시면 아래 그림과 같이 재생 할  </a:t>
            </a:r>
            <a:endParaRPr lang="en-US" altLang="ko-KR" sz="1000" dirty="0" smtClean="0">
              <a:latin typeface="+mj-lt"/>
            </a:endParaRPr>
          </a:p>
          <a:p>
            <a:r>
              <a:rPr lang="en-US" altLang="ko-KR" sz="1000" smtClean="0">
                <a:latin typeface="+mj-lt"/>
              </a:rPr>
              <a:t>    </a:t>
            </a:r>
            <a:r>
              <a:rPr lang="ko-KR" altLang="en-US" sz="1000" smtClean="0">
                <a:latin typeface="+mj-lt"/>
              </a:rPr>
              <a:t>영상을 선택할 수 있는 화면이 나옵니다</a:t>
            </a:r>
            <a:r>
              <a:rPr lang="en-US" altLang="ko-KR" sz="1000" smtClean="0">
                <a:latin typeface="+mj-lt"/>
              </a:rPr>
              <a:t>. </a:t>
            </a:r>
            <a:r>
              <a:rPr lang="ko-KR" altLang="en-US" sz="1000" smtClean="0">
                <a:latin typeface="+mj-lt"/>
              </a:rPr>
              <a:t>전면의 </a:t>
            </a:r>
            <a:r>
              <a:rPr lang="en-US" altLang="ko-KR" sz="1000" smtClean="0">
                <a:latin typeface="+mj-lt"/>
              </a:rPr>
              <a:t>UP, DOWN </a:t>
            </a:r>
            <a:r>
              <a:rPr lang="ko-KR" altLang="en-US" sz="1000" smtClean="0">
                <a:latin typeface="+mj-lt"/>
              </a:rPr>
              <a:t>키를 사용</a:t>
            </a:r>
            <a:endParaRPr lang="en-US" altLang="ko-KR" sz="1000" dirty="0" smtClean="0">
              <a:latin typeface="+mj-lt"/>
            </a:endParaRPr>
          </a:p>
          <a:p>
            <a:r>
              <a:rPr lang="en-US" altLang="ko-KR" sz="1000" smtClean="0">
                <a:latin typeface="+mj-lt"/>
              </a:rPr>
              <a:t>    </a:t>
            </a:r>
            <a:r>
              <a:rPr lang="ko-KR" altLang="en-US" sz="1000" smtClean="0">
                <a:latin typeface="+mj-lt"/>
              </a:rPr>
              <a:t>하여 재생할 영상을 선택 하신 후 </a:t>
            </a:r>
            <a:r>
              <a:rPr lang="en-US" altLang="ko-KR" sz="1000" smtClean="0">
                <a:latin typeface="+mj-lt"/>
              </a:rPr>
              <a:t>ENTER Key</a:t>
            </a:r>
            <a:r>
              <a:rPr lang="ko-KR" altLang="en-US" sz="1000" smtClean="0">
                <a:latin typeface="+mj-lt"/>
              </a:rPr>
              <a:t>를 누르시면 영상이 재생</a:t>
            </a:r>
            <a:endParaRPr lang="en-US" altLang="ko-KR" sz="1000" dirty="0">
              <a:latin typeface="+mj-lt"/>
            </a:endParaRPr>
          </a:p>
          <a:p>
            <a:r>
              <a:rPr lang="en-US" altLang="ko-KR" sz="1000" smtClean="0">
                <a:latin typeface="+mj-lt"/>
              </a:rPr>
              <a:t>    </a:t>
            </a:r>
            <a:r>
              <a:rPr lang="ko-KR" altLang="en-US" sz="1000" smtClean="0">
                <a:latin typeface="+mj-lt"/>
              </a:rPr>
              <a:t>됩니다</a:t>
            </a:r>
            <a:r>
              <a:rPr lang="en-US" altLang="ko-KR" sz="1000" smtClean="0">
                <a:latin typeface="+mj-lt"/>
              </a:rPr>
              <a:t>.                                    </a:t>
            </a:r>
            <a:endParaRPr lang="en-US" altLang="ko-KR" sz="1000" dirty="0" smtClean="0">
              <a:latin typeface="+mj-lt"/>
            </a:endParaRPr>
          </a:p>
          <a:p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 *</a:t>
            </a:r>
            <a:r>
              <a:rPr lang="en-US" altLang="ko-KR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USB</a:t>
            </a:r>
            <a:r>
              <a:rPr lang="ko-KR" altLang="en-US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에는 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Max 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해상도 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FHD</a:t>
            </a:r>
            <a:r>
              <a:rPr lang="ko-KR" altLang="en-US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의 파일영상을 넣어 </a:t>
            </a:r>
            <a:r>
              <a:rPr lang="en-US" altLang="ko-KR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4K</a:t>
            </a:r>
            <a:r>
              <a:rPr lang="ko-KR" altLang="en-US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로 </a:t>
            </a:r>
            <a:r>
              <a:rPr lang="en-US" altLang="ko-KR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Up Scaling</a:t>
            </a:r>
            <a:r>
              <a:rPr lang="ko-KR" altLang="en-US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하는 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기능만</a:t>
            </a:r>
            <a:endParaRPr lang="en-US" altLang="ko-KR" sz="90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사용가능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. 4K </a:t>
            </a:r>
            <a:r>
              <a:rPr lang="ko-KR" altLang="en-US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영상은 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USB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에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넣어서 재생 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안됨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90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90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5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폴더 안의 동영상이 무한반복됨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9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다른 폴더로 이동시 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esc</a:t>
            </a:r>
            <a:r>
              <a:rPr lang="ko-KR" altLang="en-US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를 눌러 메뉴창으로 빠져 나와야 함</a:t>
            </a:r>
            <a:r>
              <a:rPr lang="en-US" altLang="ko-KR" sz="90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90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900" dirty="0" smtClean="0">
              <a:latin typeface="+mj-lt"/>
            </a:endParaRPr>
          </a:p>
          <a:p>
            <a:pPr marL="228600" indent="-228600">
              <a:buAutoNum type="arabicParenR"/>
            </a:pPr>
            <a:r>
              <a:rPr lang="ko-KR" altLang="en-US" sz="1000" smtClean="0">
                <a:latin typeface="+mj-lt"/>
              </a:rPr>
              <a:t>전면 </a:t>
            </a:r>
            <a:r>
              <a:rPr lang="en-US" altLang="ko-KR" sz="1000" smtClean="0">
                <a:latin typeface="+mj-lt"/>
              </a:rPr>
              <a:t>Mode key</a:t>
            </a:r>
            <a:r>
              <a:rPr lang="ko-KR" altLang="en-US" sz="1000" smtClean="0">
                <a:latin typeface="+mj-lt"/>
              </a:rPr>
              <a:t>를 통해 해상도 변경 가능</a:t>
            </a: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1000">
              <a:latin typeface="+mj-lt"/>
            </a:endParaRPr>
          </a:p>
          <a:p>
            <a:pPr marL="228600" indent="-228600">
              <a:buAutoNum type="arabicParenR"/>
            </a:pPr>
            <a:r>
              <a:rPr lang="ko-KR" altLang="en-US" sz="1000" smtClean="0">
                <a:latin typeface="+mj-lt"/>
              </a:rPr>
              <a:t>원하는 파일을 전면 </a:t>
            </a:r>
            <a:r>
              <a:rPr lang="en-US" altLang="ko-KR" sz="1000" smtClean="0">
                <a:latin typeface="+mj-lt"/>
              </a:rPr>
              <a:t>Up, Down Key</a:t>
            </a:r>
            <a:r>
              <a:rPr lang="ko-KR" altLang="en-US" sz="1000" smtClean="0">
                <a:latin typeface="+mj-lt"/>
              </a:rPr>
              <a:t>를 사용하여 이동 후 </a:t>
            </a:r>
            <a:r>
              <a:rPr lang="en-US" altLang="ko-KR" sz="1000" smtClean="0">
                <a:latin typeface="+mj-lt"/>
              </a:rPr>
              <a:t>Enter Key</a:t>
            </a:r>
            <a:r>
              <a:rPr lang="ko-KR" altLang="en-US" sz="1000" smtClean="0">
                <a:latin typeface="+mj-lt"/>
              </a:rPr>
              <a:t>를 누르면 플레이 됩니다</a:t>
            </a:r>
            <a:r>
              <a:rPr lang="en-US" altLang="ko-KR" sz="1000" smtClean="0">
                <a:latin typeface="+mj-lt"/>
              </a:rPr>
              <a:t>.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</p:txBody>
      </p:sp>
      <p:pic>
        <p:nvPicPr>
          <p:cNvPr id="4098" name="Picture 2" descr="C:\Users\Administrator\Desktop\161117_2_Mult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9" y="2492896"/>
            <a:ext cx="4199901" cy="260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203848" y="2616660"/>
            <a:ext cx="93610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꺾인 연결선 18"/>
          <p:cNvCxnSpPr/>
          <p:nvPr/>
        </p:nvCxnSpPr>
        <p:spPr>
          <a:xfrm rot="10800000">
            <a:off x="2699792" y="2132856"/>
            <a:ext cx="648072" cy="483804"/>
          </a:xfrm>
          <a:prstGeom prst="bentConnector3">
            <a:avLst>
              <a:gd name="adj1" fmla="val -581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877367" y="3488308"/>
            <a:ext cx="25202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971600" y="3488308"/>
            <a:ext cx="0" cy="188490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0" y="980728"/>
            <a:ext cx="3508729" cy="49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0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857" y="3534869"/>
            <a:ext cx="2442569" cy="811185"/>
          </a:xfrm>
          <a:prstGeom prst="rect">
            <a:avLst/>
          </a:prstGeom>
        </p:spPr>
      </p:pic>
      <p:pic>
        <p:nvPicPr>
          <p:cNvPr id="5" name="Picture 3" descr="C:\Users\Administrator\Desktop\uds\JPG_161114_MSMC-UDS_Rendering.126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851" y="2141933"/>
            <a:ext cx="3508729" cy="49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2912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2880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880268" y="6540365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7</a:t>
            </a:r>
            <a:endParaRPr lang="ko-KR" altLang="en-US" sz="800" b="1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4006" y="8768"/>
            <a:ext cx="17228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 Chapter 7. </a:t>
            </a:r>
            <a:r>
              <a:rPr lang="ko-KR" altLang="en-US" sz="1200" b="1" smtClean="0"/>
              <a:t>제품 사용</a:t>
            </a:r>
            <a:endParaRPr lang="ko-KR" altLang="en-US" sz="1200" b="1" dirty="0"/>
          </a:p>
        </p:txBody>
      </p:sp>
      <p:sp>
        <p:nvSpPr>
          <p:cNvPr id="10" name="직사각형 9"/>
          <p:cNvSpPr/>
          <p:nvPr/>
        </p:nvSpPr>
        <p:spPr>
          <a:xfrm>
            <a:off x="4824504" y="571480"/>
            <a:ext cx="41399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+mj-lt"/>
              </a:rPr>
              <a:t>* 4K Media Player Part</a:t>
            </a:r>
          </a:p>
          <a:p>
            <a:r>
              <a:rPr lang="en-US" altLang="ko-KR" sz="1000" dirty="0" smtClean="0">
                <a:latin typeface="+mj-lt"/>
              </a:rPr>
              <a:t> </a:t>
            </a:r>
          </a:p>
          <a:p>
            <a:endParaRPr lang="en-US" altLang="ko-KR" sz="1000" dirty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 </a:t>
            </a:r>
          </a:p>
          <a:p>
            <a:endParaRPr lang="en-US" altLang="ko-KR" sz="1000" dirty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  <a:p>
            <a:r>
              <a:rPr lang="en-US" altLang="ko-KR" sz="1000" dirty="0" smtClean="0">
                <a:latin typeface="+mj-lt"/>
              </a:rPr>
              <a:t> a) </a:t>
            </a:r>
            <a:r>
              <a:rPr lang="ko-KR" altLang="en-US" sz="1000" dirty="0" smtClean="0">
                <a:latin typeface="+mj-lt"/>
              </a:rPr>
              <a:t>동영상 소스가 저장된 </a:t>
            </a:r>
            <a:r>
              <a:rPr lang="en-US" altLang="ko-KR" sz="1000" dirty="0" smtClean="0">
                <a:latin typeface="+mj-lt"/>
              </a:rPr>
              <a:t>USB</a:t>
            </a:r>
            <a:r>
              <a:rPr lang="ko-KR" altLang="en-US" sz="1000" dirty="0" smtClean="0">
                <a:latin typeface="+mj-lt"/>
              </a:rPr>
              <a:t>를 </a:t>
            </a:r>
            <a:r>
              <a:rPr lang="en-US" altLang="ko-KR" sz="1000" dirty="0" smtClean="0">
                <a:latin typeface="+mj-lt"/>
              </a:rPr>
              <a:t>MEDIA </a:t>
            </a:r>
            <a:r>
              <a:rPr lang="ko-KR" altLang="en-US" sz="1000" dirty="0" smtClean="0">
                <a:latin typeface="+mj-lt"/>
              </a:rPr>
              <a:t>포트에 연결합니다</a:t>
            </a:r>
            <a:r>
              <a:rPr lang="en-US" altLang="ko-KR" sz="1000" dirty="0" smtClean="0">
                <a:latin typeface="+mj-lt"/>
              </a:rPr>
              <a:t>.</a:t>
            </a:r>
            <a:endParaRPr lang="en-US" altLang="ko-KR" sz="1000" dirty="0" smtClean="0">
              <a:sym typeface="Wingdings" pitchFamily="2" charset="2"/>
            </a:endParaRPr>
          </a:p>
          <a:p>
            <a:r>
              <a:rPr lang="en-US" altLang="ko-KR" sz="1000" dirty="0" smtClean="0">
                <a:latin typeface="+mj-lt"/>
                <a:sym typeface="Wingdings" pitchFamily="2" charset="2"/>
              </a:rPr>
              <a:t> </a:t>
            </a:r>
          </a:p>
          <a:p>
            <a:r>
              <a:rPr lang="en-US" altLang="ko-KR" sz="1000" dirty="0" smtClean="0">
                <a:latin typeface="+mj-lt"/>
                <a:sym typeface="Wingdings" pitchFamily="2" charset="2"/>
              </a:rPr>
              <a:t> </a:t>
            </a:r>
            <a:r>
              <a:rPr lang="en-US" altLang="ko-KR" sz="1000" dirty="0" smtClean="0">
                <a:sym typeface="Wingdings" pitchFamily="2" charset="2"/>
              </a:rPr>
              <a:t>b) Media OUT(4K) </a:t>
            </a:r>
            <a:r>
              <a:rPr lang="ko-KR" altLang="en-US" sz="1000" dirty="0" smtClean="0">
                <a:sym typeface="Wingdings" pitchFamily="2" charset="2"/>
              </a:rPr>
              <a:t>포트와 </a:t>
            </a:r>
            <a:r>
              <a:rPr lang="en-US" altLang="ko-KR" sz="1000" dirty="0" smtClean="0">
                <a:sym typeface="Wingdings" pitchFamily="2" charset="2"/>
              </a:rPr>
              <a:t>TV</a:t>
            </a:r>
            <a:r>
              <a:rPr lang="ko-KR" altLang="en-US" sz="1000" dirty="0" smtClean="0">
                <a:sym typeface="Wingdings" pitchFamily="2" charset="2"/>
              </a:rPr>
              <a:t>를 </a:t>
            </a:r>
            <a:r>
              <a:rPr lang="en-US" altLang="ko-KR" sz="1000" dirty="0" smtClean="0">
                <a:sym typeface="Wingdings" pitchFamily="2" charset="2"/>
              </a:rPr>
              <a:t>HDMI </a:t>
            </a:r>
            <a:r>
              <a:rPr lang="ko-KR" altLang="en-US" sz="1000" dirty="0" smtClean="0">
                <a:sym typeface="Wingdings" pitchFamily="2" charset="2"/>
              </a:rPr>
              <a:t>케이블</a:t>
            </a:r>
            <a:r>
              <a:rPr lang="ko-KR" altLang="en-US" sz="1000" dirty="0">
                <a:sym typeface="Wingdings" pitchFamily="2" charset="2"/>
              </a:rPr>
              <a:t>로 </a:t>
            </a:r>
            <a:r>
              <a:rPr lang="ko-KR" altLang="en-US" sz="1000" dirty="0" smtClean="0">
                <a:sym typeface="Wingdings" pitchFamily="2" charset="2"/>
              </a:rPr>
              <a:t>연결합니다</a:t>
            </a:r>
            <a:r>
              <a:rPr lang="en-US" altLang="ko-KR" sz="1000" dirty="0" smtClean="0">
                <a:sym typeface="Wingdings" pitchFamily="2" charset="2"/>
              </a:rPr>
              <a:t>. </a:t>
            </a:r>
          </a:p>
          <a:p>
            <a:r>
              <a:rPr lang="en-US" altLang="ko-KR" sz="1000" dirty="0" smtClean="0">
                <a:latin typeface="+mj-lt"/>
                <a:sym typeface="Wingdings" pitchFamily="2" charset="2"/>
              </a:rPr>
              <a:t>      </a:t>
            </a:r>
            <a:endParaRPr lang="en-US" altLang="ko-KR" sz="1000" dirty="0">
              <a:latin typeface="+mj-lt"/>
              <a:sym typeface="Wingdings" pitchFamily="2" charset="2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 </a:t>
            </a:r>
          </a:p>
          <a:p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</a:t>
            </a:r>
          </a:p>
          <a:p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c) </a:t>
            </a:r>
            <a:r>
              <a:rPr lang="en-US" altLang="ko-KR" sz="1000" dirty="0">
                <a:latin typeface="+mj-lt"/>
              </a:rPr>
              <a:t>TV </a:t>
            </a:r>
            <a:r>
              <a:rPr lang="ko-KR" altLang="en-US" sz="1000" dirty="0">
                <a:latin typeface="+mj-lt"/>
              </a:rPr>
              <a:t>화면에 정보표시가 되면 </a:t>
            </a:r>
            <a:r>
              <a:rPr lang="en-US" altLang="ko-KR" sz="1000" dirty="0">
                <a:latin typeface="+mj-lt"/>
              </a:rPr>
              <a:t>Mode key</a:t>
            </a:r>
            <a:r>
              <a:rPr lang="ko-KR" altLang="en-US" sz="1000" dirty="0">
                <a:latin typeface="+mj-lt"/>
              </a:rPr>
              <a:t>를 통해 원하는 </a:t>
            </a:r>
            <a:r>
              <a:rPr lang="ko-KR" altLang="en-US" sz="1000" dirty="0" smtClean="0">
                <a:latin typeface="+mj-lt"/>
              </a:rPr>
              <a:t>해상도</a:t>
            </a:r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 (</a:t>
            </a:r>
            <a:r>
              <a:rPr lang="en-US" altLang="ko-KR" sz="1000" dirty="0">
                <a:latin typeface="+mj-lt"/>
              </a:rPr>
              <a:t>480P, 720P, 1080i, 4K)</a:t>
            </a:r>
            <a:r>
              <a:rPr lang="ko-KR" altLang="en-US" sz="1000" dirty="0">
                <a:latin typeface="+mj-lt"/>
              </a:rPr>
              <a:t>를 </a:t>
            </a:r>
            <a:r>
              <a:rPr lang="ko-KR" altLang="en-US" sz="1000" dirty="0" smtClean="0">
                <a:latin typeface="+mj-lt"/>
              </a:rPr>
              <a:t>선택합니다</a:t>
            </a:r>
            <a:r>
              <a:rPr lang="en-US" altLang="ko-KR" sz="1000" dirty="0" smtClean="0">
                <a:latin typeface="+mj-lt"/>
              </a:rPr>
              <a:t>.</a:t>
            </a:r>
          </a:p>
          <a:p>
            <a:endParaRPr lang="en-US" altLang="ko-KR" sz="1000" dirty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d) Enter Key</a:t>
            </a:r>
            <a:r>
              <a:rPr lang="ko-KR" altLang="en-US" sz="1000" dirty="0" smtClean="0">
                <a:latin typeface="+mj-lt"/>
              </a:rPr>
              <a:t>를 눌러서 설정을 마무리 합니다</a:t>
            </a:r>
            <a:r>
              <a:rPr lang="en-US" altLang="ko-KR" sz="1000" dirty="0" smtClean="0">
                <a:latin typeface="+mj-lt"/>
              </a:rPr>
              <a:t>. </a:t>
            </a:r>
          </a:p>
          <a:p>
            <a:endParaRPr lang="en-US" altLang="ko-KR" sz="1000" dirty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   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   </a:t>
            </a:r>
          </a:p>
          <a:p>
            <a:r>
              <a:rPr lang="en-US" altLang="ko-KR" sz="1000" dirty="0" smtClean="0">
                <a:latin typeface="+mj-lt"/>
              </a:rPr>
              <a:t>                                    </a:t>
            </a:r>
          </a:p>
          <a:p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                                 </a:t>
            </a: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endParaRPr lang="en-US" altLang="ko-KR" sz="1000" dirty="0" smtClean="0">
              <a:latin typeface="+mj-lt"/>
            </a:endParaRPr>
          </a:p>
          <a:p>
            <a:r>
              <a:rPr lang="en-US" altLang="ko-KR" sz="1000" dirty="0" smtClean="0">
                <a:latin typeface="+mj-lt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7590863" y="3894375"/>
            <a:ext cx="268984" cy="2475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929190" y="6526553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786578" y="6540365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800" b="1" smtClean="0">
                <a:latin typeface="Arial Black" pitchFamily="34" charset="0"/>
              </a:rPr>
              <a:t>Page 8</a:t>
            </a:r>
            <a:endParaRPr lang="ko-KR" altLang="en-US" sz="800" b="1">
              <a:latin typeface="Arial Black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929222" y="285728"/>
            <a:ext cx="421481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601" y="8768"/>
            <a:ext cx="182223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smtClean="0"/>
              <a:t>Chapter 6. </a:t>
            </a:r>
            <a:r>
              <a:rPr lang="ko-KR" altLang="en-US" sz="1200" b="1" smtClean="0"/>
              <a:t>제품 구성도</a:t>
            </a:r>
            <a:endParaRPr lang="ko-KR" altLang="en-US" sz="1200" b="1" dirty="0"/>
          </a:p>
        </p:txBody>
      </p:sp>
      <p:pic>
        <p:nvPicPr>
          <p:cNvPr id="41" name="Picture 3" descr="C:\Users\Administrator\Desktop\uds\JPG_161114_MSMC-UDS_Rendering.126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12" y="3924234"/>
            <a:ext cx="3508729" cy="49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\\File-server\영업공유\영업 자료 교환\아이콘 모음\모니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43" y="2537604"/>
            <a:ext cx="648072" cy="53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\\File-server\영업공유\영업 자료 교환\아이콘 모음\게임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10" y="1583013"/>
            <a:ext cx="509885" cy="40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\\File-server\영업공유\영업 자료 교환\아이콘 모음\캠코더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985" y="1500685"/>
            <a:ext cx="570582" cy="45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\\File-server\영업공유\영업 자료 교환\아이콘 모음\컴퓨터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40" y="1458944"/>
            <a:ext cx="315859" cy="47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\\File-server\영업공유\영업 자료 교환\아이콘 모음\US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803" y="4717062"/>
            <a:ext cx="314325" cy="50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\\File-server\영업공유\영업 자료 교환\아이콘 모음\모니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256" y="2537604"/>
            <a:ext cx="648072" cy="53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2051721" y="5246096"/>
            <a:ext cx="259228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smtClean="0">
                <a:solidFill>
                  <a:srgbClr val="FF0000"/>
                </a:solidFill>
              </a:rPr>
              <a:t>FHD Media Source </a:t>
            </a:r>
            <a:r>
              <a:rPr lang="en-US" altLang="ko-KR" sz="1100">
                <a:solidFill>
                  <a:srgbClr val="FF0000"/>
                </a:solidFill>
              </a:rPr>
              <a:t>Input</a:t>
            </a:r>
            <a:endParaRPr lang="ko-KR" altLang="en-US" sz="1100">
              <a:solidFill>
                <a:srgbClr val="FF0000"/>
              </a:solidFill>
            </a:endParaRPr>
          </a:p>
          <a:p>
            <a:endParaRPr lang="en-US" altLang="ko-KR" sz="1000" smtClean="0">
              <a:solidFill>
                <a:srgbClr val="FF0000"/>
              </a:solidFill>
            </a:endParaRPr>
          </a:p>
          <a:p>
            <a:r>
              <a:rPr lang="en-US" altLang="ko-KR" sz="1000" smtClean="0">
                <a:solidFill>
                  <a:srgbClr val="FF0000"/>
                </a:solidFill>
              </a:rPr>
              <a:t>*USB </a:t>
            </a:r>
            <a:r>
              <a:rPr lang="ko-KR" altLang="en-US" sz="1000" smtClean="0">
                <a:solidFill>
                  <a:srgbClr val="FF0000"/>
                </a:solidFill>
              </a:rPr>
              <a:t>메모리에 </a:t>
            </a:r>
            <a:r>
              <a:rPr lang="en-US" altLang="ko-KR" sz="1000" smtClean="0">
                <a:solidFill>
                  <a:srgbClr val="FF0000"/>
                </a:solidFill>
              </a:rPr>
              <a:t>Media </a:t>
            </a:r>
            <a:r>
              <a:rPr lang="ko-KR" altLang="en-US" sz="1000" smtClean="0">
                <a:solidFill>
                  <a:srgbClr val="FF0000"/>
                </a:solidFill>
              </a:rPr>
              <a:t>플레이를 위한</a:t>
            </a:r>
            <a:endParaRPr lang="en-US" altLang="ko-KR" sz="1000" smtClean="0">
              <a:solidFill>
                <a:srgbClr val="FF0000"/>
              </a:solidFill>
            </a:endParaRPr>
          </a:p>
          <a:p>
            <a:r>
              <a:rPr lang="ko-KR" altLang="en-US" sz="1000" smtClean="0">
                <a:solidFill>
                  <a:srgbClr val="FF0000"/>
                </a:solidFill>
              </a:rPr>
              <a:t> </a:t>
            </a:r>
            <a:r>
              <a:rPr lang="en-US" altLang="ko-KR" sz="1000" smtClean="0">
                <a:solidFill>
                  <a:srgbClr val="FF0000"/>
                </a:solidFill>
              </a:rPr>
              <a:t>OS(MSMP-1000FW)</a:t>
            </a:r>
            <a:r>
              <a:rPr lang="ko-KR" altLang="en-US" sz="1000" smtClean="0">
                <a:solidFill>
                  <a:srgbClr val="FF0000"/>
                </a:solidFill>
              </a:rPr>
              <a:t>가 반드시 저장되어 있어야 함 </a:t>
            </a:r>
            <a:endParaRPr lang="en-US" altLang="ko-KR" sz="1000" smtClean="0">
              <a:solidFill>
                <a:srgbClr val="FF0000"/>
              </a:solidFill>
            </a:endParaRPr>
          </a:p>
          <a:p>
            <a:endParaRPr lang="en-US" altLang="ko-KR" sz="1000" smtClean="0">
              <a:solidFill>
                <a:srgbClr val="FF0000"/>
              </a:solidFill>
            </a:endParaRPr>
          </a:p>
          <a:p>
            <a:r>
              <a:rPr lang="en-US" altLang="ko-KR" sz="1000" smtClean="0">
                <a:solidFill>
                  <a:srgbClr val="FF0000"/>
                </a:solidFill>
              </a:rPr>
              <a:t>*OS</a:t>
            </a:r>
            <a:r>
              <a:rPr lang="ko-KR" altLang="en-US" sz="1000" smtClean="0">
                <a:solidFill>
                  <a:srgbClr val="FF0000"/>
                </a:solidFill>
              </a:rPr>
              <a:t>는 판매자가 공급합니다</a:t>
            </a:r>
            <a:r>
              <a:rPr lang="en-US" altLang="ko-KR" sz="1000" smtClean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sz="1000" smtClean="0">
                <a:solidFill>
                  <a:srgbClr val="FF0000"/>
                </a:solidFill>
              </a:rPr>
              <a:t> </a:t>
            </a:r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10823" y="4005064"/>
            <a:ext cx="134450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아래쪽 화살표 49"/>
          <p:cNvSpPr/>
          <p:nvPr/>
        </p:nvSpPr>
        <p:spPr>
          <a:xfrm rot="10800000">
            <a:off x="2866875" y="4437112"/>
            <a:ext cx="288447" cy="216024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꺾인 연결선 50"/>
          <p:cNvCxnSpPr>
            <a:endCxn id="47" idx="1"/>
          </p:cNvCxnSpPr>
          <p:nvPr/>
        </p:nvCxnSpPr>
        <p:spPr>
          <a:xfrm rot="5400000" flipH="1" flipV="1">
            <a:off x="1955042" y="2835497"/>
            <a:ext cx="1292699" cy="1231730"/>
          </a:xfrm>
          <a:prstGeom prst="bentConnector2">
            <a:avLst/>
          </a:prstGeom>
          <a:ln w="158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047050" y="2852936"/>
            <a:ext cx="8370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>
                <a:solidFill>
                  <a:srgbClr val="FF0000"/>
                </a:solidFill>
              </a:rPr>
              <a:t>4K UP Scaling</a:t>
            </a:r>
            <a:endParaRPr lang="ko-KR" altLang="en-US" sz="80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60952" y="3068960"/>
            <a:ext cx="10214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>
                <a:solidFill>
                  <a:srgbClr val="FF0000"/>
                </a:solidFill>
              </a:rPr>
              <a:t>4K Source Output</a:t>
            </a:r>
            <a:endParaRPr lang="ko-KR" altLang="en-US" sz="800">
              <a:solidFill>
                <a:srgbClr val="FF0000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126194" y="4005064"/>
            <a:ext cx="619494" cy="3600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913519" y="4374630"/>
            <a:ext cx="9845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>
                <a:solidFill>
                  <a:srgbClr val="FF0000"/>
                </a:solidFill>
              </a:rPr>
              <a:t>* UP Scaling Part</a:t>
            </a:r>
            <a:endParaRPr lang="ko-KR" altLang="en-US" sz="80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3399" y="4365104"/>
            <a:ext cx="11224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>
                <a:solidFill>
                  <a:srgbClr val="0070C0"/>
                </a:solidFill>
              </a:rPr>
              <a:t>* Down Scaling Part</a:t>
            </a:r>
            <a:endParaRPr lang="ko-KR" altLang="en-US" sz="800">
              <a:solidFill>
                <a:srgbClr val="0070C0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132805" y="1435211"/>
            <a:ext cx="1572802" cy="51961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1113377" y="1124744"/>
            <a:ext cx="16642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solidFill>
                  <a:srgbClr val="0070C0"/>
                </a:solidFill>
              </a:rPr>
              <a:t>4K Media Source Input</a:t>
            </a:r>
            <a:endParaRPr lang="ko-KR" altLang="en-US" sz="1100">
              <a:solidFill>
                <a:srgbClr val="0070C0"/>
              </a:solidFill>
            </a:endParaRPr>
          </a:p>
        </p:txBody>
      </p:sp>
      <p:cxnSp>
        <p:nvCxnSpPr>
          <p:cNvPr id="59" name="직선 화살표 연결선 58"/>
          <p:cNvCxnSpPr/>
          <p:nvPr/>
        </p:nvCxnSpPr>
        <p:spPr>
          <a:xfrm>
            <a:off x="1625487" y="1954822"/>
            <a:ext cx="0" cy="1969412"/>
          </a:xfrm>
          <a:prstGeom prst="straightConnector1">
            <a:avLst/>
          </a:prstGeom>
          <a:ln w="158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59"/>
          <p:cNvCxnSpPr>
            <a:endCxn id="42" idx="3"/>
          </p:cNvCxnSpPr>
          <p:nvPr/>
        </p:nvCxnSpPr>
        <p:spPr>
          <a:xfrm rot="16200000" flipV="1">
            <a:off x="478654" y="3303773"/>
            <a:ext cx="1306984" cy="309461"/>
          </a:xfrm>
          <a:prstGeom prst="bentConnector2">
            <a:avLst/>
          </a:prstGeom>
          <a:ln w="158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90252" y="3068960"/>
            <a:ext cx="1103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>
                <a:solidFill>
                  <a:srgbClr val="0070C0"/>
                </a:solidFill>
              </a:rPr>
              <a:t>FHD </a:t>
            </a:r>
            <a:r>
              <a:rPr lang="en-US" altLang="ko-KR" sz="800">
                <a:solidFill>
                  <a:srgbClr val="0070C0"/>
                </a:solidFill>
              </a:rPr>
              <a:t>Source </a:t>
            </a:r>
            <a:r>
              <a:rPr lang="en-US" altLang="ko-KR" sz="800" smtClean="0">
                <a:solidFill>
                  <a:srgbClr val="0070C0"/>
                </a:solidFill>
              </a:rPr>
              <a:t>Output</a:t>
            </a:r>
            <a:endParaRPr lang="ko-KR" altLang="en-US" sz="800">
              <a:solidFill>
                <a:srgbClr val="0070C0"/>
              </a:solidFill>
            </a:endParaRPr>
          </a:p>
          <a:p>
            <a:endParaRPr lang="ko-KR" altLang="en-US" sz="800">
              <a:solidFill>
                <a:srgbClr val="0070C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80755" y="3573016"/>
            <a:ext cx="1056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>
                <a:solidFill>
                  <a:srgbClr val="0070C0"/>
                </a:solidFill>
              </a:rPr>
              <a:t>FHD Down Scaling</a:t>
            </a:r>
            <a:endParaRPr lang="ko-KR" altLang="en-US" sz="800">
              <a:solidFill>
                <a:srgbClr val="0070C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604559"/>
              </p:ext>
            </p:extLst>
          </p:nvPr>
        </p:nvGraphicFramePr>
        <p:xfrm>
          <a:off x="5073206" y="4544044"/>
          <a:ext cx="4035298" cy="979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6986"/>
                <a:gridCol w="2808312"/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MODE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출력 </a:t>
                      </a:r>
                      <a:r>
                        <a:rPr lang="ko-KR" altLang="en-US" sz="800" u="none" strike="noStrike" smtClean="0">
                          <a:effectLst/>
                        </a:rPr>
                        <a:t>해상도 </a:t>
                      </a:r>
                      <a:r>
                        <a:rPr lang="ko-KR" altLang="en-US" sz="800" u="none" strike="noStrike">
                          <a:effectLst/>
                        </a:rPr>
                        <a:t>변경시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UP &amp; DOWN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목록 리스트에서 위</a:t>
                      </a:r>
                      <a:r>
                        <a:rPr lang="en-US" altLang="ko-KR" sz="800" u="none" strike="noStrike">
                          <a:effectLst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</a:rPr>
                        <a:t>아래 이동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ESC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동영상 재생을 중지시키고 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전단계</a:t>
                      </a:r>
                      <a:r>
                        <a:rPr lang="ko-KR" altLang="en-US" sz="800" u="none" strike="noStrike" dirty="0">
                          <a:effectLst/>
                        </a:rPr>
                        <a:t> 화면으로 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이동시</a:t>
                      </a:r>
                      <a:r>
                        <a:rPr lang="ko-KR" altLang="en-US" sz="800" u="none" strike="noStrike" dirty="0">
                          <a:effectLst/>
                        </a:rPr>
                        <a:t> 사용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ENTER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목록 리스트에서 목록 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선택시</a:t>
                      </a:r>
                      <a:r>
                        <a:rPr lang="ko-KR" altLang="en-US" sz="800" u="none" strike="noStrike" dirty="0">
                          <a:effectLst/>
                        </a:rPr>
                        <a:t> 사용</a:t>
                      </a:r>
                      <a:br>
                        <a:rPr lang="ko-KR" altLang="en-US" sz="800" u="none" strike="noStrike" dirty="0">
                          <a:effectLst/>
                        </a:rPr>
                      </a:br>
                      <a:r>
                        <a:rPr lang="ko-KR" altLang="en-US" sz="800" u="none" strike="noStrike" dirty="0">
                          <a:effectLst/>
                        </a:rPr>
                        <a:t>동영상 재생을 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일시정지시</a:t>
                      </a:r>
                      <a:r>
                        <a:rPr lang="ko-KR" altLang="en-US" sz="800" u="none" strike="noStrike" dirty="0">
                          <a:effectLst/>
                        </a:rPr>
                        <a:t> 사용 </a:t>
                      </a:r>
                      <a:r>
                        <a:rPr lang="en-US" altLang="ko-KR" sz="800" u="none" strike="noStrike" dirty="0">
                          <a:effectLst/>
                        </a:rPr>
                        <a:t>(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한번더</a:t>
                      </a:r>
                      <a:r>
                        <a:rPr lang="ko-KR" altLang="en-US" sz="800" u="none" strike="noStrike" dirty="0">
                          <a:effectLst/>
                        </a:rPr>
                        <a:t> 누르면 다시 재생</a:t>
                      </a:r>
                      <a:r>
                        <a:rPr lang="en-US" altLang="ko-KR" sz="800" u="none" strike="noStrike" dirty="0">
                          <a:effectLst/>
                        </a:rPr>
                        <a:t>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3" name="그림 6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131" y="908719"/>
            <a:ext cx="3508729" cy="52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3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4103</TotalTime>
  <Words>1225</Words>
  <Application>Microsoft Office PowerPoint</Application>
  <PresentationFormat>화면 슬라이드 쇼(4:3)</PresentationFormat>
  <Paragraphs>391</Paragraphs>
  <Slides>8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XP SP3 FINAL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손무균</dc:creator>
  <cp:lastModifiedBy>mskim</cp:lastModifiedBy>
  <cp:revision>265</cp:revision>
  <cp:lastPrinted>2016-12-28T23:43:10Z</cp:lastPrinted>
  <dcterms:created xsi:type="dcterms:W3CDTF">2013-06-28T04:57:56Z</dcterms:created>
  <dcterms:modified xsi:type="dcterms:W3CDTF">2016-12-28T23:46:47Z</dcterms:modified>
</cp:coreProperties>
</file>