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0" r:id="rId2"/>
    <p:sldId id="271" r:id="rId3"/>
    <p:sldId id="269" r:id="rId4"/>
    <p:sldId id="272" r:id="rId5"/>
    <p:sldId id="26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358E-E7DF-42B1-AAAF-1B74CAE5933A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A94C-61C1-4D76-8F5C-BBF001A01375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98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716F-48F8-4086-A0A8-162C47333F0A}" type="slidenum">
              <a:rPr lang="en-US" altLang="ko-KR" smtClean="0">
                <a:latin typeface="굴림" charset="-127"/>
                <a:ea typeface="굴림" charset="-127"/>
              </a:rPr>
              <a:pPr/>
              <a:t>1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</p:spPr>
        <p:txBody>
          <a:bodyPr lIns="90954" tIns="45477" rIns="90954" bIns="45477"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8291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716F-48F8-4086-A0A8-162C47333F0A}" type="slidenum">
              <a:rPr lang="en-US" altLang="ko-KR" smtClean="0">
                <a:latin typeface="굴림" charset="-127"/>
                <a:ea typeface="굴림" charset="-127"/>
              </a:rPr>
              <a:pPr/>
              <a:t>10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</p:spPr>
        <p:txBody>
          <a:bodyPr lIns="90954" tIns="45477" rIns="90954" bIns="45477"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1865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716F-48F8-4086-A0A8-162C47333F0A}" type="slidenum">
              <a:rPr lang="en-US" altLang="ko-KR" smtClean="0">
                <a:latin typeface="굴림" charset="-127"/>
                <a:ea typeface="굴림" charset="-127"/>
              </a:rPr>
              <a:pPr/>
              <a:t>11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</p:spPr>
        <p:txBody>
          <a:bodyPr lIns="90954" tIns="45477" rIns="90954" bIns="45477"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98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716F-48F8-4086-A0A8-162C47333F0A}" type="slidenum">
              <a:rPr lang="en-US" altLang="ko-KR" smtClean="0">
                <a:latin typeface="굴림" charset="-127"/>
                <a:ea typeface="굴림" charset="-127"/>
              </a:rPr>
              <a:pPr/>
              <a:t>12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</p:spPr>
        <p:txBody>
          <a:bodyPr lIns="90954" tIns="45477" rIns="90954" bIns="45477"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5388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716F-48F8-4086-A0A8-162C47333F0A}" type="slidenum">
              <a:rPr lang="en-US" altLang="ko-KR" smtClean="0">
                <a:latin typeface="굴림" charset="-127"/>
                <a:ea typeface="굴림" charset="-127"/>
              </a:rPr>
              <a:pPr/>
              <a:t>13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</p:spPr>
        <p:txBody>
          <a:bodyPr lIns="90954" tIns="45477" rIns="90954" bIns="45477"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9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716F-48F8-4086-A0A8-162C47333F0A}" type="slidenum">
              <a:rPr lang="en-US" altLang="ko-KR" smtClean="0">
                <a:latin typeface="굴림" charset="-127"/>
                <a:ea typeface="굴림" charset="-127"/>
              </a:rPr>
              <a:pPr/>
              <a:t>2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</p:spPr>
        <p:txBody>
          <a:bodyPr lIns="90954" tIns="45477" rIns="90954" bIns="45477"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03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716F-48F8-4086-A0A8-162C47333F0A}" type="slidenum">
              <a:rPr lang="en-US" altLang="ko-KR" smtClean="0">
                <a:latin typeface="굴림" charset="-127"/>
                <a:ea typeface="굴림" charset="-127"/>
              </a:rPr>
              <a:pPr/>
              <a:t>3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</p:spPr>
        <p:txBody>
          <a:bodyPr lIns="90954" tIns="45477" rIns="90954" bIns="45477"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967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716F-48F8-4086-A0A8-162C47333F0A}" type="slidenum">
              <a:rPr lang="en-US" altLang="ko-KR" smtClean="0">
                <a:latin typeface="굴림" charset="-127"/>
                <a:ea typeface="굴림" charset="-127"/>
              </a:rPr>
              <a:pPr/>
              <a:t>4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</p:spPr>
        <p:txBody>
          <a:bodyPr lIns="90954" tIns="45477" rIns="90954" bIns="45477"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240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716F-48F8-4086-A0A8-162C47333F0A}" type="slidenum">
              <a:rPr lang="en-US" altLang="ko-KR" smtClean="0">
                <a:latin typeface="굴림" charset="-127"/>
                <a:ea typeface="굴림" charset="-127"/>
              </a:rPr>
              <a:pPr/>
              <a:t>5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</p:spPr>
        <p:txBody>
          <a:bodyPr lIns="90954" tIns="45477" rIns="90954" bIns="45477"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6524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716F-48F8-4086-A0A8-162C47333F0A}" type="slidenum">
              <a:rPr lang="en-US" altLang="ko-KR" smtClean="0">
                <a:latin typeface="굴림" charset="-127"/>
                <a:ea typeface="굴림" charset="-127"/>
              </a:rPr>
              <a:pPr/>
              <a:t>6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</p:spPr>
        <p:txBody>
          <a:bodyPr lIns="90954" tIns="45477" rIns="90954" bIns="45477"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419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716F-48F8-4086-A0A8-162C47333F0A}" type="slidenum">
              <a:rPr lang="en-US" altLang="ko-KR" smtClean="0">
                <a:latin typeface="굴림" charset="-127"/>
                <a:ea typeface="굴림" charset="-127"/>
              </a:rPr>
              <a:pPr/>
              <a:t>7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</p:spPr>
        <p:txBody>
          <a:bodyPr lIns="90954" tIns="45477" rIns="90954" bIns="45477"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0505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716F-48F8-4086-A0A8-162C47333F0A}" type="slidenum">
              <a:rPr lang="en-US" altLang="ko-KR" smtClean="0">
                <a:latin typeface="굴림" charset="-127"/>
                <a:ea typeface="굴림" charset="-127"/>
              </a:rPr>
              <a:pPr/>
              <a:t>8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</p:spPr>
        <p:txBody>
          <a:bodyPr lIns="90954" tIns="45477" rIns="90954" bIns="45477"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039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716F-48F8-4086-A0A8-162C47333F0A}" type="slidenum">
              <a:rPr lang="en-US" altLang="ko-KR" smtClean="0">
                <a:latin typeface="굴림" charset="-127"/>
                <a:ea typeface="굴림" charset="-127"/>
              </a:rPr>
              <a:pPr/>
              <a:t>9</a:t>
            </a:fld>
            <a:endParaRPr lang="en-US" altLang="ko-KR">
              <a:latin typeface="굴림" charset="-127"/>
              <a:ea typeface="굴림" charset="-127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1100" cy="4471988"/>
          </a:xfrm>
          <a:noFill/>
          <a:ln/>
        </p:spPr>
        <p:txBody>
          <a:bodyPr lIns="90954" tIns="45477" rIns="90954" bIns="45477"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009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1" y="2130431"/>
            <a:ext cx="8420101" cy="1470025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1" y="3886205"/>
            <a:ext cx="6934200" cy="1752601"/>
          </a:xfrm>
          <a:prstGeom prst="rect">
            <a:avLst/>
          </a:prstGeom>
        </p:spPr>
        <p:txBody>
          <a:bodyPr lIns="91392" tIns="45696" rIns="91392" bIns="45696"/>
          <a:lstStyle>
            <a:lvl1pPr marL="0" indent="0" algn="ctr">
              <a:buNone/>
              <a:defRPr/>
            </a:lvl1pPr>
            <a:lvl2pPr marL="456969" indent="0" algn="ctr">
              <a:buNone/>
              <a:defRPr/>
            </a:lvl2pPr>
            <a:lvl3pPr marL="913936" indent="0" algn="ctr">
              <a:buNone/>
              <a:defRPr/>
            </a:lvl3pPr>
            <a:lvl4pPr marL="1370901" indent="0" algn="ctr">
              <a:buNone/>
              <a:defRPr/>
            </a:lvl4pPr>
            <a:lvl5pPr marL="1827871" indent="0" algn="ctr">
              <a:buNone/>
              <a:defRPr/>
            </a:lvl5pPr>
            <a:lvl6pPr marL="2284837" indent="0" algn="ctr">
              <a:buNone/>
              <a:defRPr/>
            </a:lvl6pPr>
            <a:lvl7pPr marL="2741804" indent="0" algn="ctr">
              <a:buNone/>
              <a:defRPr/>
            </a:lvl7pPr>
            <a:lvl8pPr marL="3198768" indent="0" algn="ctr">
              <a:buNone/>
              <a:defRPr/>
            </a:lvl8pPr>
            <a:lvl9pPr marL="365573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2688836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42"/>
            <a:ext cx="8915400" cy="1143001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1" y="1600207"/>
            <a:ext cx="8915400" cy="4525963"/>
          </a:xfrm>
          <a:prstGeom prst="rect">
            <a:avLst/>
          </a:prstGeom>
        </p:spPr>
        <p:txBody>
          <a:bodyPr lIns="91392" tIns="45696" rIns="91392" bIns="45696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9102978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0" y="4406904"/>
            <a:ext cx="8420101" cy="1362075"/>
          </a:xfrm>
          <a:prstGeom prst="rect">
            <a:avLst/>
          </a:prstGeom>
        </p:spPr>
        <p:txBody>
          <a:bodyPr lIns="91392" tIns="45696" rIns="91392" bIns="45696"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40" y="2906720"/>
            <a:ext cx="8420101" cy="1500187"/>
          </a:xfrm>
          <a:prstGeom prst="rect">
            <a:avLst/>
          </a:prstGeom>
        </p:spPr>
        <p:txBody>
          <a:bodyPr lIns="91392" tIns="45696" rIns="91392" bIns="45696" anchor="b"/>
          <a:lstStyle>
            <a:lvl1pPr marL="0" indent="0">
              <a:buNone/>
              <a:defRPr sz="2000"/>
            </a:lvl1pPr>
            <a:lvl2pPr marL="456969" indent="0">
              <a:buNone/>
              <a:defRPr sz="1700"/>
            </a:lvl2pPr>
            <a:lvl3pPr marL="913936" indent="0">
              <a:buNone/>
              <a:defRPr sz="1600"/>
            </a:lvl3pPr>
            <a:lvl4pPr marL="1370901" indent="0">
              <a:buNone/>
              <a:defRPr sz="1300"/>
            </a:lvl4pPr>
            <a:lvl5pPr marL="1827871" indent="0">
              <a:buNone/>
              <a:defRPr sz="1300"/>
            </a:lvl5pPr>
            <a:lvl6pPr marL="2284837" indent="0">
              <a:buNone/>
              <a:defRPr sz="1300"/>
            </a:lvl6pPr>
            <a:lvl7pPr marL="2741804" indent="0">
              <a:buNone/>
              <a:defRPr sz="1300"/>
            </a:lvl7pPr>
            <a:lvl8pPr marL="3198768" indent="0">
              <a:buNone/>
              <a:defRPr sz="1300"/>
            </a:lvl8pPr>
            <a:lvl9pPr marL="3655738" indent="0">
              <a:buNone/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170400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42"/>
            <a:ext cx="8915400" cy="1143001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8" y="1600207"/>
            <a:ext cx="4381499" cy="4525963"/>
          </a:xfrm>
          <a:prstGeom prst="rect">
            <a:avLst/>
          </a:prstGeom>
        </p:spPr>
        <p:txBody>
          <a:bodyPr lIns="91392" tIns="45696" rIns="91392" bIns="4569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6" y="1600207"/>
            <a:ext cx="4381499" cy="4525963"/>
          </a:xfrm>
          <a:prstGeom prst="rect">
            <a:avLst/>
          </a:prstGeom>
        </p:spPr>
        <p:txBody>
          <a:bodyPr lIns="91392" tIns="45696" rIns="91392" bIns="4569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5428691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42"/>
            <a:ext cx="8915400" cy="1143001"/>
          </a:xfrm>
          <a:prstGeom prst="rect">
            <a:avLst/>
          </a:prstGeom>
        </p:spPr>
        <p:txBody>
          <a:bodyPr lIns="91392" tIns="45696" rIns="91392" bIns="45696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299" y="1535117"/>
            <a:ext cx="4376738" cy="639763"/>
          </a:xfrm>
          <a:prstGeom prst="rect">
            <a:avLst/>
          </a:prstGeom>
        </p:spPr>
        <p:txBody>
          <a:bodyPr lIns="91392" tIns="45696" rIns="91392" bIns="45696" anchor="b"/>
          <a:lstStyle>
            <a:lvl1pPr marL="0" indent="0">
              <a:buNone/>
              <a:defRPr sz="2400" b="1"/>
            </a:lvl1pPr>
            <a:lvl2pPr marL="456969" indent="0">
              <a:buNone/>
              <a:defRPr sz="2000" b="1"/>
            </a:lvl2pPr>
            <a:lvl3pPr marL="913936" indent="0">
              <a:buNone/>
              <a:defRPr sz="1700" b="1"/>
            </a:lvl3pPr>
            <a:lvl4pPr marL="1370901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7" indent="0">
              <a:buNone/>
              <a:defRPr sz="1600" b="1"/>
            </a:lvl6pPr>
            <a:lvl7pPr marL="2741804" indent="0">
              <a:buNone/>
              <a:defRPr sz="1600" b="1"/>
            </a:lvl7pPr>
            <a:lvl8pPr marL="3198768" indent="0">
              <a:buNone/>
              <a:defRPr sz="1600" b="1"/>
            </a:lvl8pPr>
            <a:lvl9pPr marL="3655738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299" y="2174874"/>
            <a:ext cx="4376738" cy="3951288"/>
          </a:xfrm>
          <a:prstGeom prst="rect">
            <a:avLst/>
          </a:prstGeom>
        </p:spPr>
        <p:txBody>
          <a:bodyPr lIns="91392" tIns="45696" rIns="91392" bIns="45696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9" y="1535117"/>
            <a:ext cx="4378324" cy="639763"/>
          </a:xfrm>
          <a:prstGeom prst="rect">
            <a:avLst/>
          </a:prstGeom>
        </p:spPr>
        <p:txBody>
          <a:bodyPr lIns="91392" tIns="45696" rIns="91392" bIns="45696" anchor="b"/>
          <a:lstStyle>
            <a:lvl1pPr marL="0" indent="0">
              <a:buNone/>
              <a:defRPr sz="2400" b="1"/>
            </a:lvl1pPr>
            <a:lvl2pPr marL="456969" indent="0">
              <a:buNone/>
              <a:defRPr sz="2000" b="1"/>
            </a:lvl2pPr>
            <a:lvl3pPr marL="913936" indent="0">
              <a:buNone/>
              <a:defRPr sz="1700" b="1"/>
            </a:lvl3pPr>
            <a:lvl4pPr marL="1370901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7" indent="0">
              <a:buNone/>
              <a:defRPr sz="1600" b="1"/>
            </a:lvl6pPr>
            <a:lvl7pPr marL="2741804" indent="0">
              <a:buNone/>
              <a:defRPr sz="1600" b="1"/>
            </a:lvl7pPr>
            <a:lvl8pPr marL="3198768" indent="0">
              <a:buNone/>
              <a:defRPr sz="1600" b="1"/>
            </a:lvl8pPr>
            <a:lvl9pPr marL="3655738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9" y="2174874"/>
            <a:ext cx="4378324" cy="3951288"/>
          </a:xfrm>
          <a:prstGeom prst="rect">
            <a:avLst/>
          </a:prstGeom>
        </p:spPr>
        <p:txBody>
          <a:bodyPr lIns="91392" tIns="45696" rIns="91392" bIns="45696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0801912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42"/>
            <a:ext cx="8915400" cy="1143001"/>
          </a:xfrm>
          <a:prstGeom prst="rect">
            <a:avLst/>
          </a:prstGeom>
        </p:spPr>
        <p:txBody>
          <a:bodyPr lIns="91392" tIns="45696" rIns="91392" bIns="45696"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7162021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9745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00876" y="49217"/>
            <a:ext cx="2520279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altLang="ko-KR" dirty="0"/>
              <a:t>LGE Internal Use Only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362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00874" y="49215"/>
            <a:ext cx="2520279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altLang="ko-KR" dirty="0"/>
              <a:t>LGE Internal Use Only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72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4"/>
          <p:cNvSpPr>
            <a:spLocks noChangeShapeType="1"/>
          </p:cNvSpPr>
          <p:nvPr/>
        </p:nvSpPr>
        <p:spPr bwMode="auto">
          <a:xfrm>
            <a:off x="0" y="534988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742" tIns="47871" rIns="95742" bIns="47871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3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/>
  <p:txStyles>
    <p:titleStyle>
      <a:lvl1pPr algn="ctr" defTabSz="952500" rtl="0" eaLnBrk="0" fontAlgn="base" latinLnBrk="1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defTabSz="952500" rtl="0" eaLnBrk="0" fontAlgn="base" latinLnBrk="1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952500" rtl="0" eaLnBrk="0" fontAlgn="base" latinLnBrk="1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952500" rtl="0" eaLnBrk="0" fontAlgn="base" latinLnBrk="1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952500" rtl="0" eaLnBrk="0" fontAlgn="base" latinLnBrk="1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6969" algn="ctr" defTabSz="958361" rtl="0" fontAlgn="base" latinLnBrk="1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굴림" charset="-127"/>
          <a:ea typeface="굴림" charset="-127"/>
        </a:defRPr>
      </a:lvl6pPr>
      <a:lvl7pPr marL="913936" algn="ctr" defTabSz="958361" rtl="0" fontAlgn="base" latinLnBrk="1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굴림" charset="-127"/>
          <a:ea typeface="굴림" charset="-127"/>
        </a:defRPr>
      </a:lvl7pPr>
      <a:lvl8pPr marL="1370901" algn="ctr" defTabSz="958361" rtl="0" fontAlgn="base" latinLnBrk="1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굴림" charset="-127"/>
          <a:ea typeface="굴림" charset="-127"/>
        </a:defRPr>
      </a:lvl8pPr>
      <a:lvl9pPr marL="1827871" algn="ctr" defTabSz="958361" rtl="0" fontAlgn="base" latinLnBrk="1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52425" indent="-352425" algn="l" defTabSz="952500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5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71525" indent="-292100" algn="l" defTabSz="952500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1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90625" indent="-231775" algn="l" defTabSz="952500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70050" indent="-233363" algn="l" defTabSz="952500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149475" indent="-233363" algn="l" defTabSz="952500" rtl="0" eaLnBrk="0" fontAlgn="base" latinLnBrk="1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611692" indent="-239588" algn="l" defTabSz="958361" rtl="0" fontAlgn="base" latinLnBrk="1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663" indent="-239588" algn="l" defTabSz="958361" rtl="0" fontAlgn="base" latinLnBrk="1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5626" indent="-239588" algn="l" defTabSz="958361" rtl="0" fontAlgn="base" latinLnBrk="1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2599" indent="-239588" algn="l" defTabSz="958361" rtl="0" fontAlgn="base" latinLnBrk="1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393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9" algn="l" defTabSz="91393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1" algn="l" defTabSz="91393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7" algn="l" defTabSz="91393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4" algn="l" defTabSz="91393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8" algn="l" defTabSz="91393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8" algn="l" defTabSz="91393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9063" y="101600"/>
            <a:ext cx="2515081" cy="36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3" tIns="45698" rIns="91393" bIns="45698">
            <a:spAutoFit/>
          </a:bodyPr>
          <a:lstStyle/>
          <a:p>
            <a:pPr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# DFT equipment list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811415"/>
              </p:ext>
            </p:extLst>
          </p:nvPr>
        </p:nvGraphicFramePr>
        <p:xfrm>
          <a:off x="684694" y="998752"/>
          <a:ext cx="8370406" cy="5313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1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ITEM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Digital Function Tester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UHD Grabber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Receiver Pack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HD / FHD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Receiver Pack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UHD (Vby1)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Pattern Generator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MSPG-925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UHD HDMI Generator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MSHG-800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DP Generator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MSDP-500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AV Switch Box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MSSD-47AV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Convertor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SMAV-2000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IP 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T3008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Scanner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LS-4208/RS232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DFT PC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2in1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Lever Tool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DFT Rack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2in1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 Power system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Auto AC Power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IF Pack Container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IF Pack Container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Auto Discharge Controller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ADS-2S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SMPS Box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Common Power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LCD TV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43“ (43UJ6500)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92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9063" y="101600"/>
            <a:ext cx="4237732" cy="36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3" tIns="45698" rIns="91393" bIns="45698">
            <a:spAutoFit/>
          </a:bodyPr>
          <a:lstStyle/>
          <a:p>
            <a:pPr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9. IP Port / 10. Scanner / 11. DFT PC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717988" y="1000963"/>
            <a:ext cx="94532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9) IP Port  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36" y="1746483"/>
            <a:ext cx="1240593" cy="1714034"/>
          </a:xfrm>
          <a:prstGeom prst="rect">
            <a:avLst/>
          </a:prstGeom>
        </p:spPr>
      </p:pic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3443532" y="1000963"/>
            <a:ext cx="182652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10) Barcode Scanner 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6884095" y="1000963"/>
            <a:ext cx="95930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11) DFT PC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10" name="Picture 6" descr="3in1 P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19233">
            <a:off x="6884616" y="1767141"/>
            <a:ext cx="1483776" cy="18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00" y="1655542"/>
            <a:ext cx="2406633" cy="1804975"/>
          </a:xfrm>
          <a:prstGeom prst="rect">
            <a:avLst/>
          </a:prstGeom>
        </p:spPr>
      </p:pic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997336" y="3882871"/>
            <a:ext cx="1350563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LAN Port 7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ea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- 1000 MBPS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3951532" y="3882871"/>
            <a:ext cx="119500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RS 232 Type</a:t>
            </a: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6884095" y="3882871"/>
            <a:ext cx="2245999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OS : Window 7 / 64 BIT</a:t>
            </a:r>
          </a:p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Main Board : ASUS Z270</a:t>
            </a:r>
          </a:p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CPU : Intel Core i7</a:t>
            </a:r>
          </a:p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Memory : 8 G</a:t>
            </a:r>
          </a:p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HDD : 1 TB</a:t>
            </a:r>
          </a:p>
        </p:txBody>
      </p:sp>
    </p:spTree>
    <p:extLst>
      <p:ext uri="{BB962C8B-B14F-4D97-AF65-F5344CB8AC3E}">
        <p14:creationId xmlns:p14="http://schemas.microsoft.com/office/powerpoint/2010/main" val="393228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9063" y="101600"/>
            <a:ext cx="3504519" cy="36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3" tIns="45698" rIns="91393" bIns="45698">
            <a:spAutoFit/>
          </a:bodyPr>
          <a:lstStyle/>
          <a:p>
            <a:pPr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12. Lever Tool / 13. DFT Rack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 Box 45"/>
          <p:cNvSpPr txBox="1">
            <a:spLocks noChangeArrowheads="1"/>
          </p:cNvSpPr>
          <p:nvPr/>
        </p:nvSpPr>
        <p:spPr bwMode="auto">
          <a:xfrm>
            <a:off x="805881" y="1178763"/>
            <a:ext cx="120988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12) Lever Tool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5344376" y="1178763"/>
            <a:ext cx="113563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13) DFT Rack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819892" y="4724340"/>
            <a:ext cx="3600088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Common Jig for main TV/Monitor PCBA</a:t>
            </a:r>
          </a:p>
        </p:txBody>
      </p:sp>
      <p:pic>
        <p:nvPicPr>
          <p:cNvPr id="20" name="Picture 56" descr="C:\Users\heuser\AppData\Local\Microsoft\Windows\Temporary Internet Files\Content.Outlook\G28DR6JV\IMG28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86" y="1640047"/>
            <a:ext cx="3662091" cy="262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9051" r="19288" b="7475"/>
          <a:stretch/>
        </p:blipFill>
        <p:spPr>
          <a:xfrm>
            <a:off x="5434856" y="1527918"/>
            <a:ext cx="3353543" cy="2851409"/>
          </a:xfrm>
          <a:prstGeom prst="rect">
            <a:avLst/>
          </a:prstGeom>
        </p:spPr>
      </p:pic>
      <p:sp>
        <p:nvSpPr>
          <p:cNvPr id="22" name="Text Box 45"/>
          <p:cNvSpPr txBox="1">
            <a:spLocks noChangeArrowheads="1"/>
          </p:cNvSpPr>
          <p:nvPr/>
        </p:nvSpPr>
        <p:spPr bwMode="auto">
          <a:xfrm>
            <a:off x="5434856" y="4724340"/>
            <a:ext cx="137262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Working Table</a:t>
            </a:r>
          </a:p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- 2in1 Size </a:t>
            </a:r>
          </a:p>
        </p:txBody>
      </p:sp>
    </p:spTree>
    <p:extLst>
      <p:ext uri="{BB962C8B-B14F-4D97-AF65-F5344CB8AC3E}">
        <p14:creationId xmlns:p14="http://schemas.microsoft.com/office/powerpoint/2010/main" val="46649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9063" y="101600"/>
            <a:ext cx="8671766" cy="36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3" tIns="45698" rIns="91393" bIns="45698">
            <a:spAutoFit/>
          </a:bodyPr>
          <a:lstStyle/>
          <a:p>
            <a:pPr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14.AC Power System / 15. IF Pack Container / 16. Auto Discharge Controller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596331" y="1197813"/>
            <a:ext cx="177202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14)AC Power System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22175" r="5114" b="26375"/>
          <a:stretch/>
        </p:blipFill>
        <p:spPr>
          <a:xfrm>
            <a:off x="596331" y="1587733"/>
            <a:ext cx="3348372" cy="1420521"/>
          </a:xfrm>
          <a:prstGeom prst="rect">
            <a:avLst/>
          </a:prstGeom>
        </p:spPr>
      </p:pic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762742" y="3346390"/>
            <a:ext cx="27412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Control Auto AC Power on/off</a:t>
            </a:r>
          </a:p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Input : 1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ea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&amp; Output : 3 </a:t>
            </a:r>
            <a:r>
              <a:rPr lang="en-US" altLang="ko-KR" sz="14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ea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4245396" y="1197813"/>
            <a:ext cx="183204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15) IF Pack Container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0625" r="9445" b="9576"/>
          <a:stretch/>
        </p:blipFill>
        <p:spPr>
          <a:xfrm>
            <a:off x="4245396" y="1517575"/>
            <a:ext cx="2260179" cy="1568709"/>
          </a:xfrm>
          <a:prstGeom prst="rect">
            <a:avLst/>
          </a:prstGeom>
        </p:spPr>
      </p:pic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4245396" y="3346390"/>
            <a:ext cx="2122825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Keeping Receiver Pack </a:t>
            </a:r>
          </a:p>
        </p:txBody>
      </p:sp>
      <p:pic>
        <p:nvPicPr>
          <p:cNvPr id="19" name="Picture 4" descr="IMG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96" y="4025613"/>
            <a:ext cx="1926804" cy="138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4245396" y="3777277"/>
            <a:ext cx="25968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Ex)</a:t>
            </a: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6836196" y="1197813"/>
            <a:ext cx="2571858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15) Auto Discharge Controller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34250" r="4325" b="38975"/>
          <a:stretch/>
        </p:blipFill>
        <p:spPr>
          <a:xfrm>
            <a:off x="6923160" y="1955060"/>
            <a:ext cx="2649465" cy="577448"/>
          </a:xfrm>
          <a:prstGeom prst="rect">
            <a:avLst/>
          </a:prstGeom>
        </p:spPr>
      </p:pic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6836196" y="3346390"/>
            <a:ext cx="269368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Model name : ADS-2S</a:t>
            </a:r>
          </a:p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Control auto discharge PCBA </a:t>
            </a:r>
          </a:p>
        </p:txBody>
      </p:sp>
    </p:spTree>
    <p:extLst>
      <p:ext uri="{BB962C8B-B14F-4D97-AF65-F5344CB8AC3E}">
        <p14:creationId xmlns:p14="http://schemas.microsoft.com/office/powerpoint/2010/main" val="251479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9063" y="101600"/>
            <a:ext cx="3275802" cy="36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3" tIns="45698" rIns="91393" bIns="45698">
            <a:spAutoFit/>
          </a:bodyPr>
          <a:lstStyle/>
          <a:p>
            <a:pPr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17. SMPS Box / 18. LCD TV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596331" y="1197813"/>
            <a:ext cx="108965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17) SMS Box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5121696" y="1197813"/>
            <a:ext cx="963725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16) LCD TV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4250" r="12594" b="39500"/>
          <a:stretch/>
        </p:blipFill>
        <p:spPr>
          <a:xfrm>
            <a:off x="596331" y="1747932"/>
            <a:ext cx="3373359" cy="784502"/>
          </a:xfrm>
          <a:prstGeom prst="rect">
            <a:avLst/>
          </a:prstGeom>
        </p:spPr>
      </p:pic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787821" y="2867109"/>
            <a:ext cx="279249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Main Check Jig Power Box</a:t>
            </a:r>
          </a:p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Common Power supply for TV</a:t>
            </a:r>
          </a:p>
        </p:txBody>
      </p:sp>
      <p:sp>
        <p:nvSpPr>
          <p:cNvPr id="22" name="Text Box 45"/>
          <p:cNvSpPr txBox="1">
            <a:spLocks noChangeArrowheads="1"/>
          </p:cNvSpPr>
          <p:nvPr/>
        </p:nvSpPr>
        <p:spPr bwMode="auto">
          <a:xfrm>
            <a:off x="5197896" y="3651611"/>
            <a:ext cx="225068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Model Name : 43UJ6500</a:t>
            </a:r>
          </a:p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- Display TV for DFT sys.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1675" r="11414" b="29000"/>
          <a:stretch/>
        </p:blipFill>
        <p:spPr>
          <a:xfrm>
            <a:off x="5121696" y="1623404"/>
            <a:ext cx="3089093" cy="18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1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9063" y="101600"/>
            <a:ext cx="4865596" cy="36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3" tIns="45698" rIns="91393" bIns="45698">
            <a:spAutoFit/>
          </a:bodyPr>
          <a:lstStyle/>
          <a:p>
            <a:pPr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Digital Function Tester / UHD Grabber 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839788" y="1432134"/>
            <a:ext cx="398427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  Capture LVDS data from target board</a:t>
            </a:r>
          </a:p>
          <a:p>
            <a:pPr eaLnBrk="1" hangingPunct="1"/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  Send LVDS data of target board to PC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273050" y="1144588"/>
            <a:ext cx="1265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 Features</a:t>
            </a:r>
          </a:p>
        </p:txBody>
      </p:sp>
      <p:sp>
        <p:nvSpPr>
          <p:cNvPr id="16" name="Text Box 47"/>
          <p:cNvSpPr txBox="1">
            <a:spLocks noChangeArrowheads="1"/>
          </p:cNvSpPr>
          <p:nvPr/>
        </p:nvSpPr>
        <p:spPr bwMode="auto">
          <a:xfrm>
            <a:off x="273050" y="692439"/>
            <a:ext cx="9789131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0. Usage : </a:t>
            </a:r>
            <a:r>
              <a:rPr lang="en-US" altLang="ko-KR" sz="16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Image Grabber and capture monitor display LVDS signal to use analyzing the color feature.</a:t>
            </a:r>
            <a:endParaRPr lang="en-US" altLang="ko-KR" sz="1600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65505" y="2098581"/>
            <a:ext cx="8651491" cy="38353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6824663" y="2459038"/>
            <a:ext cx="728662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 REAR ]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2432050" y="2419623"/>
            <a:ext cx="70602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 Front ]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273050" y="6191406"/>
            <a:ext cx="266769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Maker : LG Electronics </a:t>
            </a: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26901" r="7476" b="35825"/>
          <a:stretch/>
        </p:blipFill>
        <p:spPr>
          <a:xfrm>
            <a:off x="1291570" y="2904224"/>
            <a:ext cx="3347912" cy="1065927"/>
          </a:xfrm>
          <a:prstGeom prst="rect">
            <a:avLst/>
          </a:prstGeom>
        </p:spPr>
      </p:pic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2893693" y="4217910"/>
            <a:ext cx="1973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B+ Voltage check LED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52" name="TextBox 22"/>
          <p:cNvSpPr txBox="1">
            <a:spLocks noChangeArrowheads="1"/>
          </p:cNvSpPr>
          <p:nvPr/>
        </p:nvSpPr>
        <p:spPr bwMode="auto">
          <a:xfrm>
            <a:off x="1291570" y="4888070"/>
            <a:ext cx="1687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Interface Pack Slot</a:t>
            </a:r>
            <a:endParaRPr lang="ko-KR" altLang="en-US" sz="140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53" name="TextBox 24"/>
          <p:cNvSpPr txBox="1">
            <a:spLocks noChangeArrowheads="1"/>
          </p:cNvSpPr>
          <p:nvPr/>
        </p:nvSpPr>
        <p:spPr bwMode="auto">
          <a:xfrm>
            <a:off x="3322440" y="3929724"/>
            <a:ext cx="1271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Power Switch</a:t>
            </a:r>
            <a:endParaRPr lang="ko-KR" altLang="en-US" sz="140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54" name="자유형 53"/>
          <p:cNvSpPr/>
          <p:nvPr/>
        </p:nvSpPr>
        <p:spPr>
          <a:xfrm>
            <a:off x="4434026" y="3176542"/>
            <a:ext cx="657225" cy="1195356"/>
          </a:xfrm>
          <a:custGeom>
            <a:avLst/>
            <a:gdLst>
              <a:gd name="connsiteX0" fmla="*/ 0 w 657225"/>
              <a:gd name="connsiteY0" fmla="*/ 0 h 1257300"/>
              <a:gd name="connsiteX1" fmla="*/ 657225 w 657225"/>
              <a:gd name="connsiteY1" fmla="*/ 0 h 1257300"/>
              <a:gd name="connsiteX2" fmla="*/ 647700 w 657225"/>
              <a:gd name="connsiteY2" fmla="*/ 1257300 h 1257300"/>
              <a:gd name="connsiteX3" fmla="*/ 476250 w 657225"/>
              <a:gd name="connsiteY3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" h="1257300">
                <a:moveTo>
                  <a:pt x="0" y="0"/>
                </a:moveTo>
                <a:lnTo>
                  <a:pt x="657225" y="0"/>
                </a:lnTo>
                <a:lnTo>
                  <a:pt x="647700" y="1257300"/>
                </a:lnTo>
                <a:lnTo>
                  <a:pt x="476250" y="1257300"/>
                </a:lnTo>
              </a:path>
            </a:pathLst>
          </a:cu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55" name="자유형 54"/>
          <p:cNvSpPr/>
          <p:nvPr/>
        </p:nvSpPr>
        <p:spPr>
          <a:xfrm flipH="1">
            <a:off x="1124881" y="3324475"/>
            <a:ext cx="657225" cy="1711083"/>
          </a:xfrm>
          <a:custGeom>
            <a:avLst/>
            <a:gdLst>
              <a:gd name="connsiteX0" fmla="*/ 0 w 657225"/>
              <a:gd name="connsiteY0" fmla="*/ 0 h 1257300"/>
              <a:gd name="connsiteX1" fmla="*/ 657225 w 657225"/>
              <a:gd name="connsiteY1" fmla="*/ 0 h 1257300"/>
              <a:gd name="connsiteX2" fmla="*/ 647700 w 657225"/>
              <a:gd name="connsiteY2" fmla="*/ 1257300 h 1257300"/>
              <a:gd name="connsiteX3" fmla="*/ 476250 w 657225"/>
              <a:gd name="connsiteY3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" h="1257300">
                <a:moveTo>
                  <a:pt x="0" y="0"/>
                </a:moveTo>
                <a:lnTo>
                  <a:pt x="657225" y="0"/>
                </a:lnTo>
                <a:lnTo>
                  <a:pt x="647700" y="1257300"/>
                </a:lnTo>
                <a:lnTo>
                  <a:pt x="476250" y="1257300"/>
                </a:lnTo>
              </a:path>
            </a:pathLst>
          </a:cu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7" name="꺾인 연결선 6"/>
          <p:cNvCxnSpPr/>
          <p:nvPr/>
        </p:nvCxnSpPr>
        <p:spPr bwMode="auto">
          <a:xfrm rot="16200000" flipH="1">
            <a:off x="4244828" y="3691996"/>
            <a:ext cx="606581" cy="137274"/>
          </a:xfrm>
          <a:prstGeom prst="bentConnector4">
            <a:avLst>
              <a:gd name="adj1" fmla="val 405"/>
              <a:gd name="adj2" fmla="val 266528"/>
            </a:avLst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449" y="2904224"/>
            <a:ext cx="3753905" cy="12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9063" y="101600"/>
            <a:ext cx="3224699" cy="36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3" tIns="45698" rIns="91393" bIns="45698">
            <a:spAutoFit/>
          </a:bodyPr>
          <a:lstStyle/>
          <a:p>
            <a:pPr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Receiver Pack / HD/FHD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839788" y="1398876"/>
            <a:ext cx="685871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-. Interface Board</a:t>
            </a:r>
            <a:r>
              <a:rPr lang="ko-KR" altLang="en-US" sz="16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depends on LVDS Pin map and resolution (HD / FHD)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273050" y="1144588"/>
            <a:ext cx="1265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 Features</a:t>
            </a:r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273050" y="692439"/>
            <a:ext cx="8956148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0. Usage :</a:t>
            </a:r>
            <a:r>
              <a:rPr lang="en-US" altLang="ko-KR" sz="16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To interface various LVDS pin type it’s used in the Grabber(Digital Function Tester).</a:t>
            </a:r>
            <a:endParaRPr lang="en-US" altLang="ko-KR" sz="1600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44745" y="1840625"/>
            <a:ext cx="6449282" cy="22070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42" y="2435116"/>
            <a:ext cx="2913798" cy="120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2136148" y="1887142"/>
            <a:ext cx="93549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 Front ]</a:t>
            </a: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5388031" y="1887142"/>
            <a:ext cx="78410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 Top ]</a:t>
            </a:r>
          </a:p>
        </p:txBody>
      </p:sp>
      <p:graphicFrame>
        <p:nvGraphicFramePr>
          <p:cNvPr id="16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088031"/>
              </p:ext>
            </p:extLst>
          </p:nvPr>
        </p:nvGraphicFramePr>
        <p:xfrm>
          <a:off x="415925" y="4180234"/>
          <a:ext cx="9145588" cy="1996668"/>
        </p:xfrm>
        <a:graphic>
          <a:graphicData uri="http://schemas.openxmlformats.org/drawingml/2006/table">
            <a:tbl>
              <a:tblPr/>
              <a:tblGrid>
                <a:gridCol w="58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5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0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Receiver Pack No</a:t>
                      </a:r>
                      <a:endParaRPr kumimoji="1" lang="ko-KR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Resolution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Pin Q’ty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Memo</a:t>
                      </a:r>
                      <a:endParaRPr kumimoji="1" lang="ko-KR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#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FHD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1920 X 1080</a:t>
                      </a:r>
                      <a:endParaRPr kumimoji="1" lang="ko-KR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51 + 41 Pin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# 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HD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1366 X 768</a:t>
                      </a:r>
                      <a:endParaRPr kumimoji="1" lang="ko-KR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31 Pin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B+: No 1~ 4</a:t>
                      </a:r>
                      <a:r>
                        <a:rPr kumimoji="1" lang="ko-K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</a:t>
                      </a: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(Module )</a:t>
                      </a: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# 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HD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1366 X 768</a:t>
                      </a:r>
                      <a:endParaRPr kumimoji="1" lang="ko-KR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31 Pin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B+ : No 26~30</a:t>
                      </a:r>
                      <a:r>
                        <a:rPr kumimoji="1" lang="ko-KR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</a:t>
                      </a: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(Module)</a:t>
                      </a:r>
                      <a:endParaRPr kumimoji="1" lang="ko-KR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# 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FHD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1920 X 1080</a:t>
                      </a:r>
                      <a:endParaRPr kumimoji="1" lang="ko-KR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31 Pin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273050" y="6191406"/>
            <a:ext cx="266769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Maker : LG Electronics 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2201" r="9444" b="6951"/>
          <a:stretch/>
        </p:blipFill>
        <p:spPr>
          <a:xfrm>
            <a:off x="1500841" y="2205969"/>
            <a:ext cx="2206105" cy="16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273050" y="5868213"/>
            <a:ext cx="266769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Maker : LG Electronics </a:t>
            </a: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19063" y="101600"/>
            <a:ext cx="2820742" cy="36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3" tIns="45698" rIns="91393" bIns="45698">
            <a:spAutoFit/>
          </a:bodyPr>
          <a:lstStyle/>
          <a:p>
            <a:pPr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3. Receiver Pack / UHD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839788" y="1398876"/>
            <a:ext cx="7076979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-. Support UHD Resolution Image (3840 X 2160) &amp; Vby1 Interface format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273050" y="1144588"/>
            <a:ext cx="1265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 Features</a:t>
            </a: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273050" y="692439"/>
            <a:ext cx="8956148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0. Usage :</a:t>
            </a:r>
            <a:r>
              <a:rPr lang="en-US" altLang="ko-KR" sz="16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To interface various LVDS pin type it’s used in the Grabber(Digital Function Tester).</a:t>
            </a:r>
            <a:endParaRPr lang="en-US" altLang="ko-KR" sz="1600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099217" y="1840625"/>
            <a:ext cx="8002187" cy="2648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2603892" y="2503076"/>
            <a:ext cx="93549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 Front ]</a:t>
            </a: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6751261" y="1887142"/>
            <a:ext cx="78410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 Top ]</a:t>
            </a:r>
          </a:p>
        </p:txBody>
      </p:sp>
      <p:graphicFrame>
        <p:nvGraphicFramePr>
          <p:cNvPr id="58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89289"/>
              </p:ext>
            </p:extLst>
          </p:nvPr>
        </p:nvGraphicFramePr>
        <p:xfrm>
          <a:off x="502636" y="4744921"/>
          <a:ext cx="8168399" cy="740817"/>
        </p:xfrm>
        <a:graphic>
          <a:graphicData uri="http://schemas.openxmlformats.org/drawingml/2006/table">
            <a:tbl>
              <a:tblPr/>
              <a:tblGrid>
                <a:gridCol w="58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6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NO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Receiver Pack Name</a:t>
                      </a:r>
                      <a:endParaRPr kumimoji="1" lang="ko-KR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Resolution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Pin Q’ty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UHD 5K Pack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UHD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3840 X 2160</a:t>
                      </a:r>
                      <a:endParaRPr kumimoji="1" lang="ko-KR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5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1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9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51 + 41 Pin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457" y="2227877"/>
            <a:ext cx="3347216" cy="195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41075" r="4327" b="41075"/>
          <a:stretch/>
        </p:blipFill>
        <p:spPr>
          <a:xfrm>
            <a:off x="1373730" y="2971460"/>
            <a:ext cx="3395815" cy="5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0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9063" y="101600"/>
            <a:ext cx="3859680" cy="36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3" tIns="45698" rIns="91393" bIns="45698">
            <a:spAutoFit/>
          </a:bodyPr>
          <a:lstStyle/>
          <a:p>
            <a:pPr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4. Pattern Generator / MSPG-925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273050" y="692439"/>
            <a:ext cx="395029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0. Usage :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Multi Video Signal Generator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1530233"/>
            <a:ext cx="4668563" cy="13110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210" y="1530233"/>
            <a:ext cx="4252911" cy="1142023"/>
          </a:xfrm>
          <a:prstGeom prst="rect">
            <a:avLst/>
          </a:prstGeom>
        </p:spPr>
      </p:pic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6871957" y="1314333"/>
            <a:ext cx="728662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 REAR ]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2140388" y="1314789"/>
            <a:ext cx="70602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 Front ]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66710"/>
              </p:ext>
            </p:extLst>
          </p:nvPr>
        </p:nvGraphicFramePr>
        <p:xfrm>
          <a:off x="6686219" y="509147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5" imgW="914400" imgH="771480" progId="AcroExch.Document.7">
                  <p:embed/>
                </p:oleObj>
              </mc:Choice>
              <mc:Fallback>
                <p:oleObj name="Acrobat Document" showAsIcon="1" r:id="rId5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86219" y="509147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6424448" y="4759408"/>
            <a:ext cx="134812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Spec Document</a:t>
            </a:r>
            <a:endParaRPr lang="ko-KR" altLang="en-US" sz="1400" b="1" u="sng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198" y="2990633"/>
            <a:ext cx="8935118" cy="9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9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9063" y="101600"/>
            <a:ext cx="4960494" cy="36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3" tIns="45698" rIns="91393" bIns="45698">
            <a:spAutoFit/>
          </a:bodyPr>
          <a:lstStyle/>
          <a:p>
            <a:pPr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5. UHD HDMI Generator / MSHG-800 Plus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273050" y="692439"/>
            <a:ext cx="395029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0. Usage :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Multi Video Signal Generator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7165391" y="4177487"/>
            <a:ext cx="134812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Spec Document</a:t>
            </a:r>
            <a:endParaRPr lang="ko-KR" altLang="en-US" sz="1400" b="1" u="sng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6871957" y="1314333"/>
            <a:ext cx="728662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 REAR ]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2140388" y="1314789"/>
            <a:ext cx="70602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 Front ]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15" y="1687371"/>
            <a:ext cx="3970922" cy="104931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607" y="1687371"/>
            <a:ext cx="3600951" cy="108405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51" y="3209420"/>
            <a:ext cx="5273091" cy="2151579"/>
          </a:xfrm>
          <a:prstGeom prst="rect">
            <a:avLst/>
          </a:prstGeom>
        </p:spPr>
      </p:pic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027106"/>
              </p:ext>
            </p:extLst>
          </p:nvPr>
        </p:nvGraphicFramePr>
        <p:xfrm>
          <a:off x="7305683" y="452360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6" imgW="914400" imgH="771480" progId="AcroExch.Document.7">
                  <p:embed/>
                </p:oleObj>
              </mc:Choice>
              <mc:Fallback>
                <p:oleObj name="Acrobat Document" showAsIcon="1" r:id="rId6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05683" y="452360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22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9063" y="101600"/>
            <a:ext cx="3381536" cy="36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3" tIns="45698" rIns="91393" bIns="45698">
            <a:spAutoFit/>
          </a:bodyPr>
          <a:lstStyle/>
          <a:p>
            <a:pPr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6. DP Generator / MSDP-500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273050" y="692439"/>
            <a:ext cx="392624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0. Usage :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Displayport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Signal Generator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6414757" y="4658250"/>
            <a:ext cx="134812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Spec Document</a:t>
            </a:r>
            <a:endParaRPr lang="ko-KR" altLang="en-US" sz="1400" b="1" u="sng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6871957" y="1314333"/>
            <a:ext cx="728662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 REAR ]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2140388" y="1314789"/>
            <a:ext cx="70602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 Front ]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04" y="1737704"/>
            <a:ext cx="4264737" cy="122107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241" y="1654242"/>
            <a:ext cx="4543095" cy="138799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50" y="3209768"/>
            <a:ext cx="9181769" cy="575534"/>
          </a:xfrm>
          <a:prstGeom prst="rect">
            <a:avLst/>
          </a:prstGeom>
        </p:spPr>
      </p:pic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658263"/>
              </p:ext>
            </p:extLst>
          </p:nvPr>
        </p:nvGraphicFramePr>
        <p:xfrm>
          <a:off x="6686219" y="500325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6" imgW="914400" imgH="771480" progId="AcroExch.Document.DC">
                  <p:embed/>
                </p:oleObj>
              </mc:Choice>
              <mc:Fallback>
                <p:oleObj name="Acrobat Document" showAsIcon="1" r:id="rId6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6219" y="500325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36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9063" y="101600"/>
            <a:ext cx="3718295" cy="36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3" tIns="45698" rIns="91393" bIns="45698">
            <a:spAutoFit/>
          </a:bodyPr>
          <a:lstStyle/>
          <a:p>
            <a:pPr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7. AV Switch Box / MSSD-47AV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273050" y="692439"/>
            <a:ext cx="627945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0. Usage :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Distributor function as CVBS/Component/Audio Signal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6414757" y="4658250"/>
            <a:ext cx="134812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Spec Document</a:t>
            </a:r>
            <a:endParaRPr lang="ko-KR" altLang="en-US" sz="1400" b="1" u="sng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6871957" y="1314333"/>
            <a:ext cx="728662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 REAR ]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2140388" y="1314789"/>
            <a:ext cx="70602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 Front ]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1634661"/>
            <a:ext cx="4226801" cy="1470679"/>
          </a:xfrm>
          <a:prstGeom prst="rect">
            <a:avLst/>
          </a:prstGeom>
        </p:spPr>
      </p:pic>
      <p:pic>
        <p:nvPicPr>
          <p:cNvPr id="14" name="Picture 8" descr="DSC017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44089" r="2168" b="28751"/>
          <a:stretch>
            <a:fillRect/>
          </a:stretch>
        </p:blipFill>
        <p:spPr bwMode="auto">
          <a:xfrm>
            <a:off x="4856795" y="1899307"/>
            <a:ext cx="44640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99" y="3206763"/>
            <a:ext cx="8777991" cy="952595"/>
          </a:xfrm>
          <a:prstGeom prst="rect">
            <a:avLst/>
          </a:prstGeom>
        </p:spPr>
      </p:pic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449712"/>
              </p:ext>
            </p:extLst>
          </p:nvPr>
        </p:nvGraphicFramePr>
        <p:xfrm>
          <a:off x="6686219" y="498682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6" imgW="914400" imgH="771480" progId="AcroExch.Document.7">
                  <p:embed/>
                </p:oleObj>
              </mc:Choice>
              <mc:Fallback>
                <p:oleObj name="Acrobat Document" showAsIcon="1" r:id="rId6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86219" y="498682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55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9063" y="101600"/>
            <a:ext cx="3009319" cy="36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93" tIns="45698" rIns="91393" bIns="45698">
            <a:spAutoFit/>
          </a:bodyPr>
          <a:lstStyle/>
          <a:p>
            <a:pPr>
              <a:defRPr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8.Convetor / SMAV-2000 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273050" y="692439"/>
            <a:ext cx="6651542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0. Usage :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Audio &amp; Video Convertor (Analog/Digital signal to HDMI)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6414757" y="4658250"/>
            <a:ext cx="1348126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Spec Document</a:t>
            </a:r>
            <a:endParaRPr lang="ko-KR" altLang="en-US" sz="1400" b="1" u="sng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6871957" y="1314333"/>
            <a:ext cx="728662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 REAR ]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2361106" y="1314789"/>
            <a:ext cx="70602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58850" eaLnBrk="0" latinLnBrk="0" hangingPunct="0">
              <a:defRPr/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[ Front ]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02" y="1671137"/>
            <a:ext cx="3944226" cy="56413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807" y="1694668"/>
            <a:ext cx="3990318" cy="60167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25" y="2695893"/>
            <a:ext cx="7399803" cy="1440670"/>
          </a:xfrm>
          <a:prstGeom prst="rect">
            <a:avLst/>
          </a:prstGeom>
        </p:spPr>
      </p:pic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718560"/>
              </p:ext>
            </p:extLst>
          </p:nvPr>
        </p:nvGraphicFramePr>
        <p:xfrm>
          <a:off x="6779088" y="500961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6" imgW="914400" imgH="771480" progId="AcroExch.Document.DC">
                  <p:embed/>
                </p:oleObj>
              </mc:Choice>
              <mc:Fallback>
                <p:oleObj name="Acrobat Document" showAsIcon="1" r:id="rId6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79088" y="500961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891483"/>
      </p:ext>
    </p:extLst>
  </p:cSld>
  <p:clrMapOvr>
    <a:masterClrMapping/>
  </p:clrMapOvr>
</p:sld>
</file>

<file path=ppt/theme/theme1.xml><?xml version="1.0" encoding="utf-8"?>
<a:theme xmlns:a="http://schemas.openxmlformats.org/drawingml/2006/main" name="9_기본 디자인">
  <a:themeElements>
    <a:clrScheme name="1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7110</TotalTime>
  <Words>706</Words>
  <Application>Microsoft Office PowerPoint</Application>
  <PresentationFormat>Format A4 (210 x 297 mm)</PresentationFormat>
  <Paragraphs>192</Paragraphs>
  <Slides>13</Slides>
  <Notes>13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돋움</vt:lpstr>
      <vt:lpstr>굴림</vt:lpstr>
      <vt:lpstr>맑은 고딕</vt:lpstr>
      <vt:lpstr>Arial</vt:lpstr>
      <vt:lpstr>9_기본 디자인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박영진/책임연구원/검사기술팀(young1jin.park@lge.com)</dc:creator>
  <cp:lastModifiedBy>a.toumi@bomare.local</cp:lastModifiedBy>
  <cp:revision>84</cp:revision>
  <dcterms:created xsi:type="dcterms:W3CDTF">2017-04-20T09:52:13Z</dcterms:created>
  <dcterms:modified xsi:type="dcterms:W3CDTF">2022-12-02T17:03:17Z</dcterms:modified>
</cp:coreProperties>
</file>